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56" r:id="rId2"/>
    <p:sldId id="322" r:id="rId3"/>
    <p:sldId id="288" r:id="rId4"/>
    <p:sldId id="267" r:id="rId5"/>
    <p:sldId id="329" r:id="rId6"/>
    <p:sldId id="323" r:id="rId7"/>
    <p:sldId id="325" r:id="rId8"/>
    <p:sldId id="326" r:id="rId9"/>
    <p:sldId id="321" r:id="rId10"/>
    <p:sldId id="327" r:id="rId11"/>
    <p:sldId id="328" r:id="rId12"/>
    <p:sldId id="318" r:id="rId13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6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DD34896-FB36-4D08-9FE3-31B1EA5B6264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2EFD549-70C9-417C-8E26-291E2DCC78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4271479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13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813"/>
            <a:ext cx="9144000" cy="254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8"/>
          <p:cNvPicPr>
            <a:picLocks noChangeAspect="1"/>
          </p:cNvPicPr>
          <p:nvPr userDrawn="1"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1701800" y="326012"/>
            <a:ext cx="1369039" cy="101303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pic>
        <p:nvPicPr>
          <p:cNvPr id="6" name="Imagem 11"/>
          <p:cNvPicPr>
            <a:picLocks noChangeAspect="1"/>
          </p:cNvPicPr>
          <p:nvPr userDrawn="1"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74805" y="327588"/>
            <a:ext cx="1334195" cy="1013041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sp>
        <p:nvSpPr>
          <p:cNvPr id="7" name="CaixaDeTexto 12"/>
          <p:cNvSpPr txBox="1"/>
          <p:nvPr userDrawn="1"/>
        </p:nvSpPr>
        <p:spPr>
          <a:xfrm>
            <a:off x="368300" y="1638300"/>
            <a:ext cx="8448675" cy="400050"/>
          </a:xfrm>
          <a:prstGeom prst="rect">
            <a:avLst/>
          </a:prstGeom>
          <a:noFill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spc="25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Instituto de Meio Ambiente de Mato Grosso do Sul </a:t>
            </a:r>
          </a:p>
        </p:txBody>
      </p:sp>
      <p:pic>
        <p:nvPicPr>
          <p:cNvPr id="8" name="Imagem 14"/>
          <p:cNvPicPr>
            <a:picLocks noChangeAspect="1"/>
          </p:cNvPicPr>
          <p:nvPr userDrawn="1"/>
        </p:nvPicPr>
        <p:blipFill>
          <a:blip r:embed="rId5" cstate="print"/>
          <a:srcRect l="6133" t="16759" r="4678" b="10773"/>
          <a:stretch>
            <a:fillRect/>
          </a:stretch>
        </p:blipFill>
        <p:spPr bwMode="auto">
          <a:xfrm>
            <a:off x="3492500" y="6089650"/>
            <a:ext cx="2962275" cy="62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m 15"/>
          <p:cNvPicPr>
            <a:picLocks noChangeAspect="1"/>
          </p:cNvPicPr>
          <p:nvPr userDrawn="1"/>
        </p:nvPicPr>
        <p:blipFill rotWithShape="1">
          <a:blip r:embed="rId6" cstate="print"/>
          <a:srcRect r="1826"/>
          <a:stretch/>
        </p:blipFill>
        <p:spPr>
          <a:xfrm>
            <a:off x="7369666" y="329168"/>
            <a:ext cx="1458000" cy="100987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pic>
        <p:nvPicPr>
          <p:cNvPr id="10" name="Picture 8" descr="S:\2Dir.Desenvolvimento\GDM\5. UNIDADE DE EDUCAÇÃO AMBIENTAL\BANCO DE IMAGENS IMASUL\Licenciamento\Edemir Rodrigues\4900_13536_img_4413g1.jpg"/>
          <p:cNvPicPr>
            <a:picLocks noChangeAspect="1" noChangeArrowheads="1"/>
          </p:cNvPicPr>
          <p:nvPr userDrawn="1"/>
        </p:nvPicPr>
        <p:blipFill>
          <a:blip r:embed="rId7" cstate="print">
            <a:extLst/>
          </a:blip>
          <a:srcRect/>
          <a:stretch>
            <a:fillRect/>
          </a:stretch>
        </p:blipFill>
        <p:spPr bwMode="auto">
          <a:xfrm>
            <a:off x="4432814" y="324429"/>
            <a:ext cx="1521165" cy="101461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  <a:extLst/>
        </p:spPr>
      </p:pic>
      <p:pic>
        <p:nvPicPr>
          <p:cNvPr id="11" name="Picture 10" descr="S:\2Dir.Desenvolvimento\GDM\5. UNIDADE DE EDUCAÇÃO AMBIENTAL\BANCO DE IMAGENS IMASUL\ANIMAIS\CAMPANHA CRAS 20 ANOS 057.jpg"/>
          <p:cNvPicPr>
            <a:picLocks noChangeAspect="1" noChangeArrowheads="1"/>
          </p:cNvPicPr>
          <p:nvPr userDrawn="1"/>
        </p:nvPicPr>
        <p:blipFill>
          <a:blip r:embed="rId8" cstate="print">
            <a:extLst/>
          </a:blip>
          <a:srcRect/>
          <a:stretch>
            <a:fillRect/>
          </a:stretch>
        </p:blipFill>
        <p:spPr bwMode="auto">
          <a:xfrm>
            <a:off x="3070839" y="326012"/>
            <a:ext cx="1361975" cy="101461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  <a:extLst/>
        </p:spPr>
      </p:pic>
      <p:pic>
        <p:nvPicPr>
          <p:cNvPr id="12" name="Picture 11" descr="S:\2Dir.Desenvolvimento\GDM\1. ADMINISTRATIVO\LOGOS\Logo IMASUL.JP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689225" y="6157913"/>
            <a:ext cx="76200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agem 6"/>
          <p:cNvPicPr>
            <a:picLocks noChangeAspect="1"/>
          </p:cNvPicPr>
          <p:nvPr userDrawn="1"/>
        </p:nvPicPr>
        <p:blipFill>
          <a:blip r:embed="rId10" cstate="print">
            <a:extLst/>
          </a:blip>
          <a:stretch>
            <a:fillRect/>
          </a:stretch>
        </p:blipFill>
        <p:spPr>
          <a:xfrm>
            <a:off x="5953979" y="324429"/>
            <a:ext cx="1415687" cy="1014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  <a:reflection stA="47000" endPos="65000" dist="508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43725"/>
            <a:ext cx="7772400" cy="1515788"/>
          </a:xfrm>
        </p:spPr>
        <p:txBody>
          <a:bodyPr anchor="b">
            <a:normAutofit/>
          </a:bodyPr>
          <a:lstStyle>
            <a:lvl1pPr algn="ctr">
              <a:defRPr sz="4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4761" y="4273205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FE851-124E-401C-A702-F411DF2E5503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93931-0B65-48AE-A329-105A3DDD6C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89806-3E1D-4111-9F13-E8EB13451B23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D1CFB-9828-4CE3-9E60-8B47796D28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2AD29A-AD0C-4AC6-9E47-00CA61213606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D3D43F-090D-4921-9D9E-8DFAEC88FA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6950"/>
            <a:ext cx="9144000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7"/>
          <p:cNvSpPr txBox="1"/>
          <p:nvPr userDrawn="1"/>
        </p:nvSpPr>
        <p:spPr>
          <a:xfrm>
            <a:off x="0" y="114300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pc="3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cs typeface="Consolas" panose="020B0609020204030204" pitchFamily="49" charset="0"/>
              </a:rPr>
              <a:t>Instituto de Meio Ambiente de Mato Grosso do Sul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83063"/>
            <a:ext cx="7886700" cy="1207626"/>
          </a:xfrm>
        </p:spPr>
        <p:txBody>
          <a:bodyPr>
            <a:normAutofit/>
          </a:bodyPr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FB48A-D148-408A-B938-CA0941530CB1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7F70C-0178-4DDD-9334-B0761AE87AF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A05CB-FD84-49B2-B5BD-5833B00528B7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10E62-66AF-45A5-94FE-0319AAD5D0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50A7D-3400-4E60-8590-83BDDE9EED4A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DF27-FC75-4F5E-B44F-060AE310092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94F92-F72C-4502-907B-4C48D6322FE7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69258-B19A-400B-A59C-52A592F9D2E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62450-502C-4692-A1EE-07024F19B38D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6F269-45F6-43B0-A2F0-1D5C7695F32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140D2-53A4-407A-A71C-A254F5912C8E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15F9-7D88-423B-ACBE-20B9EC07B3F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1ADD8-7AB3-47EF-BC83-3358276B2B18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D22DE-DAFB-499A-9631-EA2D47A991A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07E04-0AC9-4DB6-A38A-9AEF26BDB05D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B07E3-11D2-45F7-81FA-2197DC201B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DE3AF1-EC73-498A-B68E-42DDC303980F}" type="datetimeFigureOut">
              <a:rPr lang="pt-BR"/>
              <a:pPr>
                <a:defRPr/>
              </a:pPr>
              <a:t>10/11/2015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87525F4-C85A-4015-BDEB-9A236A8F59F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ebarros@imasul.ms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ctrTitle"/>
          </p:nvPr>
        </p:nvSpPr>
        <p:spPr>
          <a:xfrm>
            <a:off x="234950" y="2843288"/>
            <a:ext cx="8599488" cy="1247775"/>
          </a:xfrm>
        </p:spPr>
        <p:txBody>
          <a:bodyPr/>
          <a:lstStyle/>
          <a:p>
            <a:r>
              <a:rPr lang="pt-BR" sz="3600" b="1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II SEMINÁRIO ICMS ECOLÓGICO</a:t>
            </a:r>
            <a:br>
              <a:rPr lang="pt-BR" sz="3600" b="1" dirty="0" smtClean="0">
                <a:solidFill>
                  <a:srgbClr val="00B050"/>
                </a:solidFill>
                <a:latin typeface="Arial" charset="0"/>
                <a:cs typeface="Arial" charset="0"/>
              </a:rPr>
            </a:br>
            <a:r>
              <a:rPr lang="pt-BR" sz="2400" b="1" dirty="0" smtClean="0">
                <a:solidFill>
                  <a:srgbClr val="00B050"/>
                </a:solidFill>
                <a:latin typeface="Arial" charset="0"/>
                <a:cs typeface="Arial" charset="0"/>
              </a:rPr>
              <a:t>Componente Resíduos Sólidos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74738" y="4621226"/>
            <a:ext cx="6858000" cy="1470808"/>
          </a:xfrm>
        </p:spPr>
        <p:txBody>
          <a:bodyPr rtlCol="0">
            <a:normAutofit/>
          </a:bodyPr>
          <a:lstStyle/>
          <a:p>
            <a:pPr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20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Eliane C. D. Ribeiro de Barros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2000" b="1" dirty="0" smtClean="0">
              <a:solidFill>
                <a:schemeClr val="accent6">
                  <a:lumMod val="50000"/>
                </a:schemeClr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16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Campo Grande / MS</a:t>
            </a:r>
          </a:p>
          <a:p>
            <a:pPr fontAlgn="auto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16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cs typeface="Arial" charset="0"/>
              </a:rPr>
              <a:t>10 de Novembro de 2015</a:t>
            </a:r>
            <a:endParaRPr lang="pt-BR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696974"/>
            <a:ext cx="7886700" cy="895343"/>
          </a:xfrm>
        </p:spPr>
        <p:txBody>
          <a:bodyPr rtlCol="0"/>
          <a:lstStyle/>
          <a:p>
            <a:pPr algn="ctr">
              <a:lnSpc>
                <a:spcPct val="114000"/>
              </a:lnSpc>
            </a:pPr>
            <a:r>
              <a:rPr lang="pt-BR" b="1" dirty="0" smtClean="0">
                <a:latin typeface="Calibri" pitchFamily="34" charset="0"/>
                <a:cs typeface="Arial" charset="0"/>
              </a:rPr>
              <a:t>CONSIDERAÇÕES IMPORTANTES</a:t>
            </a:r>
            <a:endParaRPr lang="pt-BR" b="1" dirty="0">
              <a:latin typeface="Calibri" pitchFamily="34" charset="0"/>
              <a:cs typeface="Arial" charset="0"/>
            </a:endParaRP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11175" y="1782325"/>
            <a:ext cx="8039100" cy="4271633"/>
          </a:xfrm>
        </p:spPr>
        <p:txBody>
          <a:bodyPr>
            <a:normAutofit fontScale="92500"/>
          </a:bodyPr>
          <a:lstStyle/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000" dirty="0">
                <a:latin typeface="+mn-lt"/>
              </a:rPr>
              <a:t>Os processos somente serão formalizados </a:t>
            </a:r>
            <a:r>
              <a:rPr lang="pt-BR" altLang="pt-BR" sz="3000" b="1" dirty="0">
                <a:solidFill>
                  <a:srgbClr val="C00000"/>
                </a:solidFill>
                <a:latin typeface="+mn-lt"/>
              </a:rPr>
              <a:t>se</a:t>
            </a:r>
            <a:r>
              <a:rPr lang="pt-BR" altLang="pt-BR" sz="3000" dirty="0">
                <a:latin typeface="+mn-lt"/>
              </a:rPr>
              <a:t> acompanhados de toda a documentação pertinente, conforme </a:t>
            </a:r>
            <a:r>
              <a:rPr lang="pt-BR" altLang="pt-BR" sz="3000" dirty="0" smtClean="0">
                <a:latin typeface="+mn-lt"/>
              </a:rPr>
              <a:t>estabelecido em </a:t>
            </a:r>
            <a:r>
              <a:rPr lang="pt-BR" altLang="pt-BR" sz="3000" dirty="0">
                <a:latin typeface="+mn-lt"/>
              </a:rPr>
              <a:t>Resolução</a:t>
            </a:r>
            <a:r>
              <a:rPr lang="pt-BR" altLang="pt-BR" sz="3000" dirty="0" smtClean="0">
                <a:latin typeface="+mn-lt"/>
              </a:rPr>
              <a:t>.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pt-BR" altLang="pt-BR" sz="3000" dirty="0">
              <a:latin typeface="+mn-lt"/>
            </a:endParaRPr>
          </a:p>
          <a:p>
            <a:pPr algn="just">
              <a:spcBef>
                <a:spcPct val="0"/>
              </a:spcBef>
              <a:buNone/>
            </a:pPr>
            <a:r>
              <a:rPr lang="pt-BR" altLang="pt-BR" sz="3000" dirty="0">
                <a:latin typeface="+mn-lt"/>
              </a:rPr>
              <a:t>Com vistas à economia processual e análise integrada dos requerimentos, uma vez aberto o devido processo em nome de um determinado Município, a eles serão encartados os requerimentos anuais subsequentes, acompanhados da documentação complementar atualizada.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pt-BR" altLang="pt-BR" sz="2800" dirty="0">
              <a:latin typeface="+mn-lt"/>
            </a:endParaRPr>
          </a:p>
          <a:p>
            <a:pPr marL="0" indent="0" algn="just">
              <a:buNone/>
            </a:pPr>
            <a:endParaRPr lang="pt-BR" sz="3000" dirty="0" smtClean="0"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endParaRPr lang="pt-BR" sz="2800" dirty="0" smtClean="0">
              <a:latin typeface="Calibri" pitchFamily="34" charset="0"/>
              <a:cs typeface="Arial" charset="0"/>
            </a:endParaRPr>
          </a:p>
          <a:p>
            <a:endParaRPr lang="pt-BR" sz="1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080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696974"/>
            <a:ext cx="7886700" cy="895343"/>
          </a:xfrm>
        </p:spPr>
        <p:txBody>
          <a:bodyPr rtlCol="0"/>
          <a:lstStyle/>
          <a:p>
            <a:pPr algn="ctr">
              <a:lnSpc>
                <a:spcPct val="114000"/>
              </a:lnSpc>
            </a:pPr>
            <a:r>
              <a:rPr lang="pt-BR" b="1" dirty="0">
                <a:latin typeface="Calibri" pitchFamily="34" charset="0"/>
                <a:cs typeface="Arial" charset="0"/>
              </a:rPr>
              <a:t>CONSIDERAÇÕES IMPORTANTES</a:t>
            </a: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11175" y="1750793"/>
            <a:ext cx="8039100" cy="3830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altLang="pt-BR" sz="2800" dirty="0">
                <a:latin typeface="+mn-lt"/>
              </a:rPr>
              <a:t>A análise aos componentes do requerimento poderá ensejar a emissão de notificação ao requerente para apresentação de documentos complementares ou esclarecimento de pendências técnicas</a:t>
            </a:r>
            <a:r>
              <a:rPr lang="pt-BR" altLang="pt-BR" sz="2800" dirty="0" smtClean="0">
                <a:latin typeface="+mn-lt"/>
              </a:rPr>
              <a:t>.</a:t>
            </a:r>
            <a:endParaRPr lang="pt-BR" sz="1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23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1080013"/>
            <a:ext cx="7886700" cy="2101850"/>
          </a:xfrm>
        </p:spPr>
        <p:txBody>
          <a:bodyPr rtlCol="0">
            <a:normAutofit fontScale="92500" lnSpcReduction="20000"/>
          </a:bodyPr>
          <a:lstStyle/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4000" i="1" dirty="0" smtClean="0">
              <a:latin typeface="+mn-lt"/>
            </a:endParaRPr>
          </a:p>
          <a:p>
            <a:pPr marL="0" indent="0" algn="ct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5200" i="1" dirty="0" smtClean="0">
                <a:latin typeface="+mn-lt"/>
              </a:rPr>
              <a:t>Obrigada </a:t>
            </a:r>
          </a:p>
          <a:p>
            <a:pPr marL="0" indent="0" algn="ct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sz="5200" i="1" dirty="0" smtClean="0">
                <a:latin typeface="+mn-lt"/>
              </a:rPr>
              <a:t>pela atenção!!</a:t>
            </a:r>
          </a:p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3500" i="1" dirty="0" smtClean="0">
              <a:latin typeface="+mn-lt"/>
            </a:endParaRPr>
          </a:p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3500" i="1" dirty="0">
              <a:latin typeface="+mn-lt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81890" y="3893142"/>
            <a:ext cx="8085859" cy="2092022"/>
          </a:xfrm>
          <a:prstGeom prst="rect">
            <a:avLst/>
          </a:prstGeom>
        </p:spPr>
        <p:txBody>
          <a:bodyPr numCol="1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BR" i="1" dirty="0" smtClean="0">
                <a:latin typeface="+mn-lt"/>
              </a:rPr>
              <a:t>Eliane </a:t>
            </a:r>
            <a:r>
              <a:rPr lang="pt-BR" i="1" dirty="0">
                <a:latin typeface="+mn-lt"/>
              </a:rPr>
              <a:t>C. D. Ribeiro de Barros</a:t>
            </a:r>
          </a:p>
          <a:p>
            <a:pPr marL="0" indent="0" algn="ct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BR" i="1" dirty="0" smtClean="0">
                <a:latin typeface="+mn-lt"/>
                <a:hlinkClick r:id="rId2"/>
              </a:rPr>
              <a:t>gdm@imasul.ms.gov.br</a:t>
            </a:r>
            <a:endParaRPr lang="pt-BR" i="1" dirty="0">
              <a:latin typeface="+mn-lt"/>
            </a:endParaRPr>
          </a:p>
          <a:p>
            <a:pPr marL="0" indent="0" algn="ct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pt-BR" i="1" dirty="0" smtClean="0">
                <a:latin typeface="+mn-lt"/>
              </a:rPr>
              <a:t>(67) 3318-5630</a:t>
            </a:r>
            <a:endParaRPr lang="pt-BR" i="1" dirty="0">
              <a:latin typeface="+mn-lt"/>
            </a:endParaRPr>
          </a:p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i="1" dirty="0" smtClean="0">
              <a:latin typeface="+mn-lt"/>
            </a:endParaRPr>
          </a:p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i="1" dirty="0">
              <a:latin typeface="+mn-lt"/>
            </a:endParaRPr>
          </a:p>
          <a:p>
            <a:pPr marL="0" indent="0" algn="r" fontAlgn="auto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pt-BR" sz="42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696974"/>
            <a:ext cx="7886700" cy="832281"/>
          </a:xfrm>
        </p:spPr>
        <p:txBody>
          <a:bodyPr rtlCol="0"/>
          <a:lstStyle/>
          <a:p>
            <a:pPr algn="ctr">
              <a:lnSpc>
                <a:spcPct val="114000"/>
              </a:lnSpc>
            </a:pPr>
            <a:r>
              <a:rPr lang="pt-BR" b="1" dirty="0" smtClean="0">
                <a:latin typeface="Calibri" pitchFamily="34" charset="0"/>
                <a:cs typeface="Arial" charset="0"/>
              </a:rPr>
              <a:t>O QUE AINDA PERMANECE NA LEGISLAÇÃO?</a:t>
            </a:r>
            <a:endParaRPr lang="pt-BR" b="1" dirty="0">
              <a:latin typeface="Calibri" pitchFamily="34" charset="0"/>
              <a:cs typeface="Arial" charset="0"/>
            </a:endParaRP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11175" y="1908453"/>
            <a:ext cx="8039100" cy="3956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altLang="pt-BR" sz="3000" dirty="0" smtClean="0">
                <a:latin typeface="Calibri" pitchFamily="34" charset="0"/>
                <a:cs typeface="Arial" charset="0"/>
              </a:rPr>
              <a:t>O percentual de 3/10 </a:t>
            </a:r>
            <a:r>
              <a:rPr lang="pt-BR" altLang="pt-BR" sz="3000" dirty="0">
                <a:latin typeface="Calibri" pitchFamily="34" charset="0"/>
                <a:cs typeface="Arial" charset="0"/>
              </a:rPr>
              <a:t>(três décimos) </a:t>
            </a:r>
            <a:r>
              <a:rPr lang="pt-BR" altLang="pt-BR" sz="3000" dirty="0" smtClean="0">
                <a:latin typeface="Calibri" pitchFamily="34" charset="0"/>
                <a:cs typeface="Arial" charset="0"/>
              </a:rPr>
              <a:t>destinados ao </a:t>
            </a:r>
            <a:r>
              <a:rPr lang="pt-BR" altLang="pt-BR" sz="3000" dirty="0">
                <a:latin typeface="Calibri" pitchFamily="34" charset="0"/>
                <a:cs typeface="Arial" charset="0"/>
              </a:rPr>
              <a:t>rateio entre os Municípios que participarem d</a:t>
            </a:r>
            <a:r>
              <a:rPr lang="pt-BR" sz="3000" dirty="0">
                <a:latin typeface="Calibri" pitchFamily="34" charset="0"/>
                <a:cs typeface="Arial" charset="0"/>
              </a:rPr>
              <a:t>a alíquota do ICMS Ecológico para o componente resíduos sólidos.</a:t>
            </a:r>
            <a:endParaRPr lang="pt-BR" altLang="pt-BR" sz="3000" dirty="0"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endParaRPr lang="pt-BR" sz="2800" dirty="0" smtClean="0">
              <a:latin typeface="Calibri" pitchFamily="34" charset="0"/>
              <a:cs typeface="Arial" charset="0"/>
            </a:endParaRPr>
          </a:p>
          <a:p>
            <a:endParaRPr lang="pt-BR" sz="1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99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72944"/>
            <a:ext cx="7772400" cy="935139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dirty="0" smtClean="0">
                <a:latin typeface="Calibri" pitchFamily="34" charset="0"/>
                <a:cs typeface="Arial" charset="0"/>
              </a:rPr>
              <a:t>O </a:t>
            </a:r>
            <a:r>
              <a:rPr lang="pt-BR" b="1" dirty="0">
                <a:latin typeface="Calibri" pitchFamily="34" charset="0"/>
                <a:cs typeface="Arial" charset="0"/>
              </a:rPr>
              <a:t>QUE </a:t>
            </a:r>
            <a:r>
              <a:rPr lang="pt-BR" b="1" dirty="0" smtClean="0">
                <a:latin typeface="Calibri" pitchFamily="34" charset="0"/>
                <a:cs typeface="Arial" charset="0"/>
              </a:rPr>
              <a:t>AINDA </a:t>
            </a:r>
            <a:r>
              <a:rPr lang="pt-BR" b="1" dirty="0">
                <a:latin typeface="Calibri" pitchFamily="34" charset="0"/>
                <a:cs typeface="Arial" charset="0"/>
              </a:rPr>
              <a:t>PERMANECE NA LEGISLAÇÃO?</a:t>
            </a:r>
            <a:endParaRPr lang="pt-BR" altLang="pt-BR" b="1" dirty="0">
              <a:latin typeface="+mn-lt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57328"/>
            <a:ext cx="7772400" cy="399168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2000"/>
              </a:lnSpc>
              <a:spcBef>
                <a:spcPct val="0"/>
              </a:spcBef>
              <a:buNone/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Terão direito ao ICMS Ecológico os Municípios que possuírem:</a:t>
            </a:r>
          </a:p>
          <a:p>
            <a:pPr marL="0" indent="0" algn="just">
              <a:lnSpc>
                <a:spcPct val="112000"/>
              </a:lnSpc>
              <a:spcBef>
                <a:spcPct val="0"/>
              </a:spcBef>
              <a:buNone/>
            </a:pPr>
            <a:endParaRPr lang="pt-BR" altLang="pt-BR" sz="1800" dirty="0" smtClean="0">
              <a:latin typeface="Calibri" pitchFamily="34" charset="0"/>
              <a:cs typeface="Arial" charset="0"/>
            </a:endParaRP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Plano municipal de </a:t>
            </a:r>
            <a:r>
              <a:rPr lang="pt-BR" altLang="pt-BR" sz="2800" dirty="0">
                <a:latin typeface="Calibri" pitchFamily="34" charset="0"/>
                <a:cs typeface="Arial" charset="0"/>
              </a:rPr>
              <a:t>gestão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integrada de </a:t>
            </a:r>
            <a:r>
              <a:rPr lang="pt-BR" altLang="pt-BR" sz="2800" dirty="0">
                <a:latin typeface="Calibri" pitchFamily="34" charset="0"/>
                <a:cs typeface="Arial" charset="0"/>
              </a:rPr>
              <a:t>resíduos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sólidos;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Sistema de coleta seletiva; e/ou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Destinação e disposição finais, ambientalmente adequadas, de resíduos sólidos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domiciliares urbanos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.</a:t>
            </a:r>
          </a:p>
          <a:p>
            <a:pPr marL="457200" lvl="1" indent="0" algn="just">
              <a:lnSpc>
                <a:spcPct val="112000"/>
              </a:lnSpc>
              <a:buFont typeface="Arial" charset="0"/>
              <a:buNone/>
            </a:pPr>
            <a:endParaRPr lang="pt-BR" altLang="pt-BR" sz="2800" dirty="0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696975"/>
            <a:ext cx="7886700" cy="863812"/>
          </a:xfrm>
        </p:spPr>
        <p:txBody>
          <a:bodyPr rtlCol="0"/>
          <a:lstStyle/>
          <a:p>
            <a:pPr algn="ctr">
              <a:lnSpc>
                <a:spcPct val="114000"/>
              </a:lnSpc>
            </a:pPr>
            <a:r>
              <a:rPr lang="pt-BR" b="1" dirty="0">
                <a:latin typeface="Calibri" pitchFamily="34" charset="0"/>
                <a:cs typeface="Arial" charset="0"/>
              </a:rPr>
              <a:t>QUAIS SÃO AS PRINCIPAIS </a:t>
            </a:r>
            <a:r>
              <a:rPr lang="pt-BR" b="1" dirty="0" smtClean="0">
                <a:latin typeface="Calibri" pitchFamily="34" charset="0"/>
                <a:cs typeface="Arial" charset="0"/>
              </a:rPr>
              <a:t>MUDANÇAS?</a:t>
            </a:r>
            <a:endParaRPr lang="pt-BR" b="1" dirty="0">
              <a:latin typeface="Calibri" pitchFamily="34" charset="0"/>
              <a:cs typeface="Arial" charset="0"/>
            </a:endParaRP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11175" y="1924219"/>
            <a:ext cx="8039100" cy="3956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000" dirty="0" smtClean="0">
                <a:latin typeface="Calibri" pitchFamily="34" charset="0"/>
                <a:cs typeface="Arial" charset="0"/>
              </a:rPr>
              <a:t>Novos </a:t>
            </a:r>
            <a:r>
              <a:rPr lang="pt-BR" sz="30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procedimentos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, </a:t>
            </a:r>
            <a:r>
              <a:rPr lang="pt-BR" sz="30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critérios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 e </a:t>
            </a:r>
            <a:r>
              <a:rPr lang="pt-BR" sz="30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distribuição de percentuais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 relativos aos parâmetros estabelecidos para a participação na alíquota do ICMS Ecológico para o componente resíduos sólidos.</a:t>
            </a:r>
          </a:p>
          <a:p>
            <a:pPr marL="0" indent="0" algn="just">
              <a:buNone/>
            </a:pPr>
            <a:endParaRPr lang="pt-BR" sz="1600" dirty="0" smtClean="0"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3000" dirty="0" smtClean="0">
                <a:latin typeface="Calibri" pitchFamily="34" charset="0"/>
                <a:cs typeface="Arial" charset="0"/>
              </a:rPr>
              <a:t>Apresentação de </a:t>
            </a:r>
            <a:r>
              <a:rPr lang="pt-BR" sz="30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conceitos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 </a:t>
            </a:r>
            <a:r>
              <a:rPr lang="pt-BR" sz="3000" dirty="0">
                <a:latin typeface="Calibri" pitchFamily="34" charset="0"/>
                <a:cs typeface="Arial" charset="0"/>
              </a:rPr>
              <a:t>claramente 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definidos para a determinação dos parâmetros.</a:t>
            </a:r>
            <a:endParaRPr lang="pt-BR" sz="2800" dirty="0" smtClean="0">
              <a:latin typeface="Calibri" pitchFamily="34" charset="0"/>
              <a:cs typeface="Arial" charset="0"/>
            </a:endParaRPr>
          </a:p>
          <a:p>
            <a:endParaRPr lang="pt-BR" sz="1800" dirty="0" smtClean="0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696975"/>
            <a:ext cx="7886700" cy="863812"/>
          </a:xfrm>
        </p:spPr>
        <p:txBody>
          <a:bodyPr rtlCol="0"/>
          <a:lstStyle/>
          <a:p>
            <a:pPr algn="ctr">
              <a:lnSpc>
                <a:spcPct val="114000"/>
              </a:lnSpc>
            </a:pPr>
            <a:r>
              <a:rPr lang="pt-BR" b="1" dirty="0">
                <a:latin typeface="Calibri" pitchFamily="34" charset="0"/>
                <a:cs typeface="Arial" charset="0"/>
              </a:rPr>
              <a:t>QUAIS SÃO AS PRINCIPAIS </a:t>
            </a:r>
            <a:r>
              <a:rPr lang="pt-BR" b="1" dirty="0" smtClean="0">
                <a:latin typeface="Calibri" pitchFamily="34" charset="0"/>
                <a:cs typeface="Arial" charset="0"/>
              </a:rPr>
              <a:t>MUDANÇAS?</a:t>
            </a:r>
            <a:endParaRPr lang="pt-BR" b="1" dirty="0">
              <a:latin typeface="Calibri" pitchFamily="34" charset="0"/>
              <a:cs typeface="Arial" charset="0"/>
            </a:endParaRPr>
          </a:p>
        </p:txBody>
      </p:sp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>
          <a:xfrm>
            <a:off x="511175" y="1924219"/>
            <a:ext cx="8039100" cy="39563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000" dirty="0" smtClean="0">
                <a:latin typeface="Calibri" pitchFamily="34" charset="0"/>
                <a:cs typeface="Arial" charset="0"/>
              </a:rPr>
              <a:t>Apresentação de Requerimento contendo:</a:t>
            </a:r>
          </a:p>
          <a:p>
            <a:pPr algn="just">
              <a:buBlip>
                <a:blip r:embed="rId2"/>
              </a:buBlip>
            </a:pPr>
            <a:r>
              <a:rPr lang="pt-BR" sz="3000" dirty="0">
                <a:latin typeface="Calibri" pitchFamily="34" charset="0"/>
                <a:cs typeface="Arial" charset="0"/>
              </a:rPr>
              <a:t>  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 Documentação padrão;</a:t>
            </a:r>
          </a:p>
          <a:p>
            <a:pPr algn="just">
              <a:buBlip>
                <a:blip r:embed="rId2"/>
              </a:buBlip>
            </a:pPr>
            <a:r>
              <a:rPr lang="pt-BR" sz="3000" dirty="0">
                <a:latin typeface="Calibri" pitchFamily="34" charset="0"/>
                <a:cs typeface="Arial" charset="0"/>
              </a:rPr>
              <a:t> </a:t>
            </a:r>
            <a:r>
              <a:rPr lang="pt-BR" sz="3000" dirty="0" smtClean="0">
                <a:latin typeface="Calibri" pitchFamily="34" charset="0"/>
                <a:cs typeface="Arial" charset="0"/>
              </a:rPr>
              <a:t> Documentação específica.</a:t>
            </a:r>
          </a:p>
          <a:p>
            <a:pPr marL="0" indent="0" algn="just">
              <a:buNone/>
            </a:pPr>
            <a:endParaRPr lang="pt-BR" sz="1600" dirty="0" smtClean="0">
              <a:latin typeface="Calibri" pitchFamily="34" charset="0"/>
              <a:cs typeface="Arial" charset="0"/>
            </a:endParaRPr>
          </a:p>
          <a:p>
            <a:pPr marL="0" indent="0" algn="just">
              <a:buNone/>
            </a:pPr>
            <a:r>
              <a:rPr lang="pt-BR" sz="3000" dirty="0" smtClean="0">
                <a:latin typeface="Calibri" pitchFamily="34" charset="0"/>
                <a:cs typeface="Arial" charset="0"/>
              </a:rPr>
              <a:t>Qualquer município que tiver coleta seletiva poderá concorrer ao rateio, não havendo a necessidade para a soma de </a:t>
            </a:r>
            <a:r>
              <a:rPr lang="pt-BR" sz="3000" smtClean="0">
                <a:latin typeface="Calibri" pitchFamily="34" charset="0"/>
                <a:cs typeface="Arial" charset="0"/>
              </a:rPr>
              <a:t>10 municípios.</a:t>
            </a:r>
            <a:endParaRPr lang="pt-BR" sz="2800" dirty="0" smtClean="0">
              <a:latin typeface="Calibri" pitchFamily="34" charset="0"/>
              <a:cs typeface="Arial" charset="0"/>
            </a:endParaRPr>
          </a:p>
          <a:p>
            <a:endParaRPr lang="pt-BR" sz="1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964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717331" y="736006"/>
            <a:ext cx="7772400" cy="1143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t-BR" altLang="pt-BR" b="1" dirty="0" smtClean="0">
                <a:latin typeface="Calibri" pitchFamily="34" charset="0"/>
                <a:cs typeface="Arial" charset="0"/>
              </a:rPr>
              <a:t>PARÂMETROS PARA PONTUAÇÃO</a:t>
            </a:r>
            <a:r>
              <a:rPr lang="pt-BR" altLang="pt-BR" dirty="0">
                <a:latin typeface="Calibri" pitchFamily="34" charset="0"/>
                <a:cs typeface="Arial" charset="0"/>
              </a:rPr>
              <a:t/>
            </a:r>
            <a:br>
              <a:rPr lang="pt-BR" altLang="pt-BR" dirty="0">
                <a:latin typeface="Calibri" pitchFamily="34" charset="0"/>
                <a:cs typeface="Arial" charset="0"/>
              </a:rPr>
            </a:br>
            <a:endParaRPr lang="pt-BR" altLang="pt-BR" b="1" dirty="0">
              <a:latin typeface="+mn-lt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668136"/>
            <a:ext cx="8032531" cy="39916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2000"/>
              </a:lnSpc>
              <a:spcBef>
                <a:spcPct val="0"/>
              </a:spcBef>
              <a:buNone/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O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Plano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Municipal de Gestão Integrada de Resíduos Sólidos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e sua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execução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serão avaliados de acordo com: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Acondicionamento;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  Coleta, transporte e limpeza pública;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Tratamento; e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Destinação e disposição finais, ambientalmente adequadas</a:t>
            </a:r>
            <a:r>
              <a:rPr lang="pt-BR" altLang="pt-BR" sz="2800" dirty="0">
                <a:latin typeface="Calibri" pitchFamily="34" charset="0"/>
                <a:cs typeface="Arial" charset="0"/>
              </a:rPr>
              <a:t>.</a:t>
            </a:r>
            <a:endParaRPr lang="pt-BR" altLang="pt-BR" sz="2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760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72944"/>
            <a:ext cx="7772400" cy="1143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t-BR" altLang="pt-BR" b="1" dirty="0" smtClean="0">
                <a:latin typeface="Calibri" pitchFamily="34" charset="0"/>
                <a:cs typeface="Arial" charset="0"/>
              </a:rPr>
              <a:t>PARÂMETROS PARA PONTUAÇÃO</a:t>
            </a:r>
            <a:r>
              <a:rPr lang="pt-BR" altLang="pt-BR" dirty="0">
                <a:latin typeface="Calibri" pitchFamily="34" charset="0"/>
                <a:cs typeface="Arial" charset="0"/>
              </a:rPr>
              <a:t/>
            </a:r>
            <a:br>
              <a:rPr lang="pt-BR" altLang="pt-BR" dirty="0">
                <a:latin typeface="Calibri" pitchFamily="34" charset="0"/>
                <a:cs typeface="Arial" charset="0"/>
              </a:rPr>
            </a:br>
            <a:endParaRPr lang="pt-BR" altLang="pt-BR" b="1" dirty="0">
              <a:latin typeface="+mn-lt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5072"/>
            <a:ext cx="7772400" cy="39916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2000"/>
              </a:lnSpc>
              <a:spcBef>
                <a:spcPct val="0"/>
              </a:spcBef>
              <a:buNone/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Para a avaliação do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sistema e implantação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do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serviço de coleta seletiva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, serão considerados: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Programa municipal de coleta seletiva;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  Inclusão social dos catadores de materiais recicláveis;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Volume de materiais recicláveis que represente o percentual do volume total de materiais recicláveis gerados no município.</a:t>
            </a:r>
          </a:p>
        </p:txBody>
      </p:sp>
    </p:spTree>
    <p:extLst>
      <p:ext uri="{BB962C8B-B14F-4D97-AF65-F5344CB8AC3E}">
        <p14:creationId xmlns:p14="http://schemas.microsoft.com/office/powerpoint/2010/main" xmlns="" val="202281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72944"/>
            <a:ext cx="7772400" cy="1143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t-BR" altLang="pt-BR" b="1" dirty="0" smtClean="0">
                <a:latin typeface="Calibri" pitchFamily="34" charset="0"/>
                <a:cs typeface="Arial" charset="0"/>
              </a:rPr>
              <a:t>PARÂMETROS PARA PONTUAÇÃO</a:t>
            </a:r>
            <a:r>
              <a:rPr lang="pt-BR" altLang="pt-BR" dirty="0">
                <a:latin typeface="Calibri" pitchFamily="34" charset="0"/>
                <a:cs typeface="Arial" charset="0"/>
              </a:rPr>
              <a:t/>
            </a:r>
            <a:br>
              <a:rPr lang="pt-BR" altLang="pt-BR" dirty="0">
                <a:latin typeface="Calibri" pitchFamily="34" charset="0"/>
                <a:cs typeface="Arial" charset="0"/>
              </a:rPr>
            </a:br>
            <a:endParaRPr lang="pt-BR" altLang="pt-BR" b="1" dirty="0">
              <a:latin typeface="+mn-lt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5072"/>
            <a:ext cx="7772400" cy="39916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2000"/>
              </a:lnSpc>
              <a:spcBef>
                <a:spcPct val="0"/>
              </a:spcBef>
              <a:buNone/>
            </a:pPr>
            <a:r>
              <a:rPr lang="pt-BR" altLang="pt-BR" sz="2800" dirty="0" smtClean="0">
                <a:latin typeface="Calibri" pitchFamily="34" charset="0"/>
                <a:cs typeface="Arial" charset="0"/>
              </a:rPr>
              <a:t>Para a avaliação da disposição e destinação finais ambientalmente adequadas dos resíduos sólidos domiciliares urbanos, serão considerados:</a:t>
            </a:r>
          </a:p>
          <a:p>
            <a:pPr algn="just">
              <a:lnSpc>
                <a:spcPct val="112000"/>
              </a:lnSpc>
              <a:spcBef>
                <a:spcPct val="0"/>
              </a:spcBef>
              <a:buBlip>
                <a:blip r:embed="rId2"/>
              </a:buBlip>
            </a:pPr>
            <a:r>
              <a:rPr lang="pt-BR" altLang="pt-BR" sz="2800" dirty="0">
                <a:latin typeface="Calibri" pitchFamily="34" charset="0"/>
                <a:cs typeface="Arial" charset="0"/>
              </a:rPr>
              <a:t> 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Documento de </a:t>
            </a:r>
            <a:r>
              <a:rPr lang="pt-BR" altLang="pt-BR" sz="2800" dirty="0" smtClean="0">
                <a:solidFill>
                  <a:srgbClr val="FF0000"/>
                </a:solidFill>
                <a:latin typeface="Calibri" pitchFamily="34" charset="0"/>
                <a:cs typeface="Arial" charset="0"/>
              </a:rPr>
              <a:t>Licença de Operação</a:t>
            </a:r>
            <a:r>
              <a:rPr lang="pt-BR" altLang="pt-BR" sz="2800" dirty="0" smtClean="0">
                <a:latin typeface="Calibri" pitchFamily="34" charset="0"/>
                <a:cs typeface="Arial" charset="0"/>
              </a:rPr>
              <a:t> vigente.</a:t>
            </a:r>
          </a:p>
        </p:txBody>
      </p:sp>
    </p:spTree>
    <p:extLst>
      <p:ext uri="{BB962C8B-B14F-4D97-AF65-F5344CB8AC3E}">
        <p14:creationId xmlns:p14="http://schemas.microsoft.com/office/powerpoint/2010/main" xmlns="" val="988894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83306"/>
            <a:ext cx="7772400" cy="1143000"/>
          </a:xfrm>
        </p:spPr>
        <p:txBody>
          <a:bodyPr rtlCol="0"/>
          <a:lstStyle/>
          <a:p>
            <a:pPr algn="ctr" fontAlgn="auto">
              <a:spcAft>
                <a:spcPts val="0"/>
              </a:spcAft>
              <a:defRPr/>
            </a:pPr>
            <a:r>
              <a:rPr lang="pt-BR" altLang="pt-BR" b="1" dirty="0" smtClean="0">
                <a:latin typeface="+mn-lt"/>
              </a:rPr>
              <a:t>PRAZO</a:t>
            </a:r>
            <a:endParaRPr lang="pt-BR" altLang="pt-BR" b="1" dirty="0">
              <a:latin typeface="+mn-lt"/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6241"/>
            <a:ext cx="7772400" cy="3960153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endParaRPr lang="pt-BR" sz="2800" dirty="0" smtClean="0">
              <a:latin typeface="+mn-lt"/>
            </a:endParaRPr>
          </a:p>
          <a:p>
            <a:pPr marL="0" indent="0" algn="just">
              <a:buNone/>
              <a:defRPr/>
            </a:pPr>
            <a:r>
              <a:rPr lang="pt-BR" sz="2800" dirty="0" smtClean="0">
                <a:latin typeface="+mn-lt"/>
              </a:rPr>
              <a:t>O período para o recebimento do </a:t>
            </a:r>
            <a:r>
              <a:rPr lang="pt-BR" sz="2800" b="1" dirty="0" smtClean="0">
                <a:latin typeface="+mn-lt"/>
              </a:rPr>
              <a:t>Requerimento de Análise do ICMS Ecológico para o Componente Resíduos Sólidos </a:t>
            </a:r>
            <a:r>
              <a:rPr lang="pt-BR" sz="2800" dirty="0" smtClean="0">
                <a:latin typeface="+mn-lt"/>
              </a:rPr>
              <a:t>será de </a:t>
            </a:r>
            <a:r>
              <a:rPr lang="pt-BR" sz="2800" dirty="0" smtClean="0">
                <a:solidFill>
                  <a:srgbClr val="FF0000"/>
                </a:solidFill>
                <a:latin typeface="+mn-lt"/>
              </a:rPr>
              <a:t>02 de janeiro</a:t>
            </a:r>
            <a:r>
              <a:rPr lang="pt-BR" sz="2800" dirty="0" smtClean="0">
                <a:latin typeface="+mn-lt"/>
              </a:rPr>
              <a:t> a </a:t>
            </a:r>
            <a:r>
              <a:rPr lang="pt-BR" sz="2800" dirty="0" smtClean="0">
                <a:solidFill>
                  <a:srgbClr val="FF0000"/>
                </a:solidFill>
                <a:latin typeface="+mn-lt"/>
              </a:rPr>
              <a:t>28 de fevereiro</a:t>
            </a:r>
            <a:r>
              <a:rPr lang="pt-BR" sz="2800" dirty="0" smtClean="0">
                <a:latin typeface="+mn-lt"/>
              </a:rPr>
              <a:t>.</a:t>
            </a:r>
            <a:endParaRPr lang="pt-BR" altLang="pt-BR" sz="2800" dirty="0" smtClean="0">
              <a:latin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296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1841</TotalTime>
  <Words>448</Words>
  <Application>Microsoft Office PowerPoint</Application>
  <PresentationFormat>Apresentação na tela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II SEMINÁRIO ICMS ECOLÓGICO Componente Resíduos Sólidos</vt:lpstr>
      <vt:lpstr>O QUE AINDA PERMANECE NA LEGISLAÇÃO?</vt:lpstr>
      <vt:lpstr>O QUE AINDA PERMANECE NA LEGISLAÇÃO?</vt:lpstr>
      <vt:lpstr>QUAIS SÃO AS PRINCIPAIS MUDANÇAS?</vt:lpstr>
      <vt:lpstr>QUAIS SÃO AS PRINCIPAIS MUDANÇAS?</vt:lpstr>
      <vt:lpstr>PARÂMETROS PARA PONTUAÇÃO </vt:lpstr>
      <vt:lpstr>PARÂMETROS PARA PONTUAÇÃO </vt:lpstr>
      <vt:lpstr>PARÂMETROS PARA PONTUAÇÃO </vt:lpstr>
      <vt:lpstr>PRAZO</vt:lpstr>
      <vt:lpstr>CONSIDERAÇÕES IMPORTANTES</vt:lpstr>
      <vt:lpstr>CONSIDERAÇÕES IMPORTANTES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Marielly Chimenes</dc:creator>
  <cp:lastModifiedBy>UEAD</cp:lastModifiedBy>
  <cp:revision>390</cp:revision>
  <cp:lastPrinted>2015-10-09T14:49:02Z</cp:lastPrinted>
  <dcterms:created xsi:type="dcterms:W3CDTF">2015-05-29T05:19:14Z</dcterms:created>
  <dcterms:modified xsi:type="dcterms:W3CDTF">2015-11-10T16:24:15Z</dcterms:modified>
</cp:coreProperties>
</file>