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6" r:id="rId3"/>
    <p:sldId id="257" r:id="rId4"/>
    <p:sldId id="285" r:id="rId5"/>
    <p:sldId id="263" r:id="rId6"/>
    <p:sldId id="281" r:id="rId7"/>
    <p:sldId id="264" r:id="rId8"/>
    <p:sldId id="268" r:id="rId9"/>
    <p:sldId id="269" r:id="rId10"/>
    <p:sldId id="279" r:id="rId11"/>
    <p:sldId id="273" r:id="rId12"/>
    <p:sldId id="274" r:id="rId13"/>
    <p:sldId id="277" r:id="rId14"/>
    <p:sldId id="283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9288" autoAdjust="0"/>
  </p:normalViewPr>
  <p:slideViewPr>
    <p:cSldViewPr snapToGrid="0">
      <p:cViewPr>
        <p:scale>
          <a:sx n="130" d="100"/>
          <a:sy n="130" d="100"/>
        </p:scale>
        <p:origin x="-72" y="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9057E-4E97-4347-88C9-09261505F2A3}" type="datetimeFigureOut">
              <a:rPr lang="pt-BR"/>
              <a:pPr>
                <a:defRPr/>
              </a:pPr>
              <a:t>10/11/2015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AB6D5C-BECF-4454-A465-E8ED43CA4C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0821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1440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8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01800" y="326012"/>
            <a:ext cx="1369039" cy="10130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</p:spPr>
      </p:pic>
      <p:pic>
        <p:nvPicPr>
          <p:cNvPr id="6" name="Imagem 11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74805" y="327588"/>
            <a:ext cx="1334195" cy="101304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</p:spPr>
      </p:pic>
      <p:sp>
        <p:nvSpPr>
          <p:cNvPr id="7" name="CaixaDeTexto 12"/>
          <p:cNvSpPr txBox="1"/>
          <p:nvPr userDrawn="1"/>
        </p:nvSpPr>
        <p:spPr>
          <a:xfrm>
            <a:off x="368300" y="1638300"/>
            <a:ext cx="8448675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2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Instituto de Meio Ambiente de Mato Grosso do Sul </a:t>
            </a:r>
          </a:p>
        </p:txBody>
      </p:sp>
      <p:pic>
        <p:nvPicPr>
          <p:cNvPr id="8" name="Imagem 14"/>
          <p:cNvPicPr>
            <a:picLocks noChangeAspect="1"/>
          </p:cNvPicPr>
          <p:nvPr userDrawn="1"/>
        </p:nvPicPr>
        <p:blipFill>
          <a:blip r:embed="rId5" cstate="print"/>
          <a:srcRect l="6133" t="16759" r="4678" b="10773"/>
          <a:stretch>
            <a:fillRect/>
          </a:stretch>
        </p:blipFill>
        <p:spPr bwMode="auto">
          <a:xfrm>
            <a:off x="3492500" y="6089650"/>
            <a:ext cx="296227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15"/>
          <p:cNvPicPr>
            <a:picLocks noChangeAspect="1"/>
          </p:cNvPicPr>
          <p:nvPr userDrawn="1"/>
        </p:nvPicPr>
        <p:blipFill rotWithShape="1">
          <a:blip r:embed="rId6" cstate="print"/>
          <a:srcRect r="1826"/>
          <a:stretch/>
        </p:blipFill>
        <p:spPr>
          <a:xfrm>
            <a:off x="7369666" y="329168"/>
            <a:ext cx="1458000" cy="10098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</p:spPr>
      </p:pic>
      <p:pic>
        <p:nvPicPr>
          <p:cNvPr id="10" name="Picture 8" descr="S:\2Dir.Desenvolvimento\GDM\5. UNIDADE DE EDUCAÇÃO AMBIENTAL\BANCO DE IMAGENS IMASUL\Licenciamento\Edemir Rodrigues\4900_13536_img_4413g1.jpg"/>
          <p:cNvPicPr>
            <a:picLocks noChangeAspect="1" noChangeArrowheads="1"/>
          </p:cNvPicPr>
          <p:nvPr userDrawn="1"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4432814" y="324429"/>
            <a:ext cx="1521165" cy="10146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  <a:extLst/>
        </p:spPr>
      </p:pic>
      <p:pic>
        <p:nvPicPr>
          <p:cNvPr id="11" name="Picture 10" descr="S:\2Dir.Desenvolvimento\GDM\5. UNIDADE DE EDUCAÇÃO AMBIENTAL\BANCO DE IMAGENS IMASUL\ANIMAIS\CAMPANHA CRAS 20 ANOS 057.jpg"/>
          <p:cNvPicPr>
            <a:picLocks noChangeAspect="1" noChangeArrowheads="1"/>
          </p:cNvPicPr>
          <p:nvPr userDrawn="1"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3070839" y="326012"/>
            <a:ext cx="1361975" cy="10146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  <a:extLst/>
        </p:spPr>
      </p:pic>
      <p:pic>
        <p:nvPicPr>
          <p:cNvPr id="12" name="Picture 11" descr="S:\2Dir.Desenvolvimento\GDM\1. ADMINISTRATIVO\LOGOS\Logo IMASUL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89225" y="6157913"/>
            <a:ext cx="7620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6"/>
          <p:cNvPicPr>
            <a:picLocks noChangeAspect="1"/>
          </p:cNvPicPr>
          <p:nvPr userDrawn="1"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5953979" y="324429"/>
            <a:ext cx="1415687" cy="1014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3725"/>
            <a:ext cx="7772400" cy="1515788"/>
          </a:xfrm>
        </p:spPr>
        <p:txBody>
          <a:bodyPr anchor="b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761" y="427320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69E8-937C-4E20-874E-636B84E08057}" type="datetimeFigureOut">
              <a:rPr lang="pt-BR"/>
              <a:pPr>
                <a:defRPr/>
              </a:pPr>
              <a:t>10/11/2015</a:t>
            </a:fld>
            <a:endParaRPr lang="pt-BR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8DD0-D269-498B-A2D2-9F6965DD2A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0F0D-ED41-4A11-8847-240DDB3AF641}" type="datetimeFigureOut">
              <a:rPr lang="pt-BR"/>
              <a:pPr>
                <a:defRPr/>
              </a:pPr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1B599-2370-4438-A95A-2003F68C51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52E4A-6F81-4082-A8A3-3F805A511B49}" type="datetimeFigureOut">
              <a:rPr lang="pt-BR"/>
              <a:pPr>
                <a:defRPr/>
              </a:pPr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55F3-EA5B-45A2-AA40-0A1FA4D71C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7"/>
          <p:cNvSpPr txBox="1"/>
          <p:nvPr userDrawn="1"/>
        </p:nvSpPr>
        <p:spPr>
          <a:xfrm>
            <a:off x="0" y="114300"/>
            <a:ext cx="9144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Instituto de Meio Ambiente de Mato Grosso do Sul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3063"/>
            <a:ext cx="7886700" cy="1207626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A539-A5C5-4F29-8776-0437CF7E542C}" type="datetimeFigureOut">
              <a:rPr lang="pt-BR"/>
              <a:pPr>
                <a:defRPr/>
              </a:pPr>
              <a:t>10/11/2015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A04C-4397-4CDF-AB4F-55CC783A1B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0B055-D50D-44AD-97D5-1D2B24CD6704}" type="datetimeFigureOut">
              <a:rPr lang="pt-BR"/>
              <a:pPr>
                <a:defRPr/>
              </a:pPr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09EF-672A-40F1-BBD0-4D6EE91968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62D50-7AB6-4F49-BE02-481B09D510EE}" type="datetimeFigureOut">
              <a:rPr lang="pt-BR"/>
              <a:pPr>
                <a:defRPr/>
              </a:pPr>
              <a:t>10/11/2015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2168-AB51-456E-9CE2-22706B3980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9E3D-34D1-4DB5-9FFC-F4041AE5E88A}" type="datetimeFigureOut">
              <a:rPr lang="pt-BR"/>
              <a:pPr>
                <a:defRPr/>
              </a:pPr>
              <a:t>10/11/2015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1575-6F0B-4106-93FB-C49D88F1FA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0B41B-0AA4-45BD-82CB-3612E618A3BF}" type="datetimeFigureOut">
              <a:rPr lang="pt-BR"/>
              <a:pPr>
                <a:defRPr/>
              </a:pPr>
              <a:t>10/11/2015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174C-FF72-47BD-AB08-351ED973C0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FB25-9F40-413D-95B5-54C70A36EF3C}" type="datetimeFigureOut">
              <a:rPr lang="pt-BR"/>
              <a:pPr>
                <a:defRPr/>
              </a:pPr>
              <a:t>10/11/2015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4437-9C91-4234-91F3-AEFF813000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1AFE-328C-453A-A45B-2BAB9779319C}" type="datetimeFigureOut">
              <a:rPr lang="pt-BR"/>
              <a:pPr>
                <a:defRPr/>
              </a:pPr>
              <a:t>10/11/2015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7F89-9105-4DD4-834D-6D5AABB1FF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1E8D-96A8-4A52-8C18-90B63F3819A2}" type="datetimeFigureOut">
              <a:rPr lang="pt-BR"/>
              <a:pPr>
                <a:defRPr/>
              </a:pPr>
              <a:t>10/11/2015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AA1B-2BF5-4451-8297-B3FCADC7D2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93C2E-2589-4486-AA75-863A07A2E6E3}" type="datetimeFigureOut">
              <a:rPr lang="pt-BR"/>
              <a:pPr>
                <a:defRPr/>
              </a:pPr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573E27-BFEC-488C-A6FC-2D2F6CBD46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sul.ms.gov.br/" TargetMode="External"/><Relationship Id="rId2" Type="http://schemas.openxmlformats.org/officeDocument/2006/relationships/hyperlink" Target="mailto:Educacaoambiental@imasul.ms.gov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../PROJETOS%20EM%20EXECU&#199;&#195;O/4.%20SisEA-MS/FOLDER,%20CARTILHA%20E%20MANUAL/Manual%20SisEA-MS%202015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sul.ms.gov.b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masul.ms.gov.b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581025" y="2668588"/>
            <a:ext cx="8069263" cy="1515706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latin typeface="Arial" charset="0"/>
                <a:cs typeface="Arial" charset="0"/>
              </a:rPr>
              <a:t>II SEMINÁRIO DE ICMS ECOLÓGICO </a:t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dirty="0" smtClean="0">
                <a:latin typeface="Arial" charset="0"/>
                <a:cs typeface="Arial" charset="0"/>
              </a:rPr>
              <a:t>A Educação Ambiental no contexto do ICMS Ecológico</a:t>
            </a:r>
            <a:endParaRPr lang="pt-BR" sz="2000" dirty="0" smtClean="0">
              <a:latin typeface="Arial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90600" y="4216400"/>
            <a:ext cx="7265988" cy="117475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sz="1800" dirty="0" smtClean="0"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sz="1800" dirty="0" smtClean="0">
              <a:latin typeface="Arial Narrow" panose="020B0606020202030204" pitchFamily="34" charset="0"/>
              <a:ea typeface="+mj-ea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1" dirty="0" smtClean="0">
                <a:latin typeface="Arial Narrow" panose="020B0606020202030204" pitchFamily="34" charset="0"/>
                <a:ea typeface="+mj-ea"/>
              </a:rPr>
              <a:t>Eliane Maria Garcia</a:t>
            </a:r>
            <a:endParaRPr lang="pt-BR" altLang="pt-BR" sz="1800" b="1" dirty="0">
              <a:latin typeface="Arial Narrow" panose="020B0606020202030204" pitchFamily="34" charset="0"/>
              <a:ea typeface="+mj-ea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dirty="0" smtClean="0">
                <a:latin typeface="Arial Narrow" panose="020B0606020202030204" pitchFamily="34" charset="0"/>
              </a:rPr>
              <a:t>10 de Novembro de 2015</a:t>
            </a:r>
            <a:endParaRPr lang="pt-BR" sz="1800" dirty="0">
              <a:latin typeface="Arial Narrow" panose="020B0606020202030204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257300"/>
            <a:ext cx="88392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 flipH="1">
            <a:off x="3498850" y="1900238"/>
            <a:ext cx="388938" cy="795337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01750"/>
            <a:ext cx="87249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H="1">
            <a:off x="4062413" y="2098675"/>
            <a:ext cx="620712" cy="6445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773238"/>
            <a:ext cx="7966075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H="1">
            <a:off x="4351769" y="2230044"/>
            <a:ext cx="547687" cy="8509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CaixaDeTexto 4"/>
          <p:cNvSpPr txBox="1">
            <a:spLocks noChangeArrowheads="1"/>
          </p:cNvSpPr>
          <p:nvPr/>
        </p:nvSpPr>
        <p:spPr bwMode="auto">
          <a:xfrm>
            <a:off x="349250" y="962490"/>
            <a:ext cx="87074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/>
              <a:t>Fundamental anexar relatório </a:t>
            </a:r>
            <a:r>
              <a:rPr lang="pt-BR" sz="1400" dirty="0"/>
              <a:t>das atividades desenvolvidas, em formato PDF ou</a:t>
            </a:r>
            <a:r>
              <a:rPr lang="pt-BR" sz="1400" i="1" dirty="0"/>
              <a:t> Word</a:t>
            </a:r>
            <a:r>
              <a:rPr lang="pt-BR" sz="1400" dirty="0"/>
              <a:t>, contendo listas de presença, fotos com legenda e materiais de divulgação utilizados (folders, cartilhas, cartaz, caderno, </a:t>
            </a:r>
            <a:r>
              <a:rPr lang="pt-BR" sz="1400" dirty="0" err="1"/>
              <a:t>etc</a:t>
            </a:r>
            <a:r>
              <a:rPr lang="pt-BR" sz="1400" dirty="0"/>
              <a:t>) dentre outros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1724024"/>
              </p:ext>
            </p:extLst>
          </p:nvPr>
        </p:nvGraphicFramePr>
        <p:xfrm>
          <a:off x="80468" y="127957"/>
          <a:ext cx="8975752" cy="6148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663"/>
                <a:gridCol w="187278"/>
                <a:gridCol w="1084349"/>
                <a:gridCol w="1298136"/>
                <a:gridCol w="1351401"/>
                <a:gridCol w="1441494"/>
                <a:gridCol w="2170431"/>
              </a:tblGrid>
              <a:tr h="51683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GOVERNO DO ESTADO DE MATO GROSSO DO SUL</a:t>
                      </a:r>
                      <a:br>
                        <a:rPr lang="pt-BR" sz="900" dirty="0">
                          <a:effectLst/>
                        </a:rPr>
                      </a:br>
                      <a:r>
                        <a:rPr lang="pt-BR" sz="900" dirty="0">
                          <a:effectLst/>
                        </a:rPr>
                        <a:t>SECRETARIA DE ESTADO DE MEIO AMBIENTE E DESENVOLVIMENTO ECONÔMICO – SEMADE </a:t>
                      </a:r>
                      <a:br>
                        <a:rPr lang="pt-BR" sz="900" dirty="0">
                          <a:effectLst/>
                        </a:rPr>
                      </a:br>
                      <a:r>
                        <a:rPr lang="pt-BR" sz="900" dirty="0">
                          <a:effectLst/>
                        </a:rPr>
                        <a:t>INSTITUTO DE MEIO AMBIENTE DO MATO GROSSO DO SUL - IMASUL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539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Tabela 01. Conceitos e critérios para classificação de modalidades de educação ambiental.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5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Tipos de ação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b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AÇÃO PONTUAL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CAMPANHA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PESQUISA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PROJETO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PROGRAMA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65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Classificações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b"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6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Conceito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Entende-se por ação pontual uma atividade ou evento únicos com o objetivo de sensibilizar o público alvo e desvinculados da obrigatoriedade de continuidade. Nesta categoria se enquadram os eventos temáticos compostos por atividades pontuais. Ações pontuais têm caráter temporário, podendo ser cíclicas.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Entende-se por campanha uma combinação de atividades ou eventos coordenados integradamente num plano </a:t>
                      </a:r>
                      <a:r>
                        <a:rPr lang="pt-BR" sz="800" dirty="0" err="1">
                          <a:effectLst/>
                        </a:rPr>
                        <a:t>seqüencial</a:t>
                      </a:r>
                      <a:r>
                        <a:rPr lang="pt-BR" sz="800" dirty="0">
                          <a:effectLst/>
                        </a:rPr>
                        <a:t> para atingir um objetivo específico baseado na divulgação pública de informações socioambientais com intencionalidade educativa.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É um conjunto de atividades orientadas e planejadas de construção do conhecimento científico mediante o emprego de métodos e estratégias. Tem como meta principal a investigação de fatos, fenômenos ou situações socioambientais, podendo gerar novos saberes, comprovar ou refutar outros pré-existentes. 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É um conjunto de atividades articuladas e organizadas para atingir objetivos e públicos específicos com uma única linha de ação, dentro de um período proposto, devendo apresentar resultados alcançados no seu término, devendo ser antecedido de um diagnóstico. Após isso, é cuidadosamente planejado para alcançar seus objetivos por meio de metas, atividades e tarefas. Os projetos possuem um cronograma de execução e podem ser financiados pela instituição executora ou receber recursos de terceiros.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É um conjunto de princípios e diretrizes que se articulam a partir de um mesmo referencial teórico-metodológico e norteiam projetos e ações, preferencialmente de caráter multidisciplinar. O programa dá nome e diretrizes a uma série de ações organizadas, mas com atuação independente. Deve ser contínuo até o alcance de seus objetivos, com várias linhas de ação, podendo contemplar diversos públicos. As ações realizadas dentro de um programa podem ser definidas como projetos, campanhas e até mesmo atividades, e devem ser planejadas para garantir a continuidade e permanência do processo educativo com tempo de execução pré-definidos, desde que de acordo com o objetivo geral.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Critérios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Introdução/contextualização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Justificativa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Mobilização e Articulação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Diagnóstico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Objetivo geral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Objetivo específico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Linhas de ação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Não se aplica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Metodologia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Resultados atingidos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303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Integração entre as atividades executadas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Área de abrangência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Delimitada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Delimitada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Delimitada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Delimitada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Delimitada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 de duração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Temporário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Temporário ou permanente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Temporário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Temporário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Contínuo e Permanente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Público alvo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Definido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Abrangente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Definido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Definido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Definido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Formação de Parcerias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Recomendado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303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Recursos gráficos, audiovisuais e/ou virtuais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Recomendado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Opcional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/>
          <p:cNvSpPr txBox="1">
            <a:spLocks noChangeArrowheads="1"/>
          </p:cNvSpPr>
          <p:nvPr/>
        </p:nvSpPr>
        <p:spPr bwMode="auto">
          <a:xfrm>
            <a:off x="4460875" y="3871913"/>
            <a:ext cx="4468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pt-BR"/>
          </a:p>
          <a:p>
            <a:pPr algn="r"/>
            <a:r>
              <a:rPr lang="pt-BR"/>
              <a:t>Obrigada</a:t>
            </a:r>
          </a:p>
          <a:p>
            <a:pPr algn="r"/>
            <a:r>
              <a:rPr lang="pt-BR">
                <a:hlinkClick r:id="rId2"/>
              </a:rPr>
              <a:t>educacaoambiental@imasul.ms.gov.br</a:t>
            </a:r>
            <a:endParaRPr lang="pt-BR"/>
          </a:p>
          <a:p>
            <a:pPr algn="r"/>
            <a:r>
              <a:rPr lang="pt-BR"/>
              <a:t>67 3318 5647/ 5675/ 5624</a:t>
            </a:r>
          </a:p>
        </p:txBody>
      </p:sp>
      <p:sp>
        <p:nvSpPr>
          <p:cNvPr id="30723" name="Retângulo 4"/>
          <p:cNvSpPr>
            <a:spLocks noChangeArrowheads="1"/>
          </p:cNvSpPr>
          <p:nvPr/>
        </p:nvSpPr>
        <p:spPr bwMode="auto">
          <a:xfrm>
            <a:off x="365125" y="1390650"/>
            <a:ext cx="8126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Manual do </a:t>
            </a:r>
            <a:r>
              <a:rPr lang="pt-BR" dirty="0" err="1">
                <a:solidFill>
                  <a:srgbClr val="000000"/>
                </a:solidFill>
              </a:rPr>
              <a:t>SisEA</a:t>
            </a:r>
            <a:r>
              <a:rPr lang="pt-BR" dirty="0">
                <a:solidFill>
                  <a:srgbClr val="000000"/>
                </a:solidFill>
              </a:rPr>
              <a:t>/MS (</a:t>
            </a:r>
            <a:r>
              <a:rPr lang="pt-BR" dirty="0" smtClean="0">
                <a:solidFill>
                  <a:srgbClr val="000000"/>
                </a:solidFill>
                <a:hlinkClick r:id="rId3"/>
              </a:rPr>
              <a:t>www.imasul.ms.gov.br</a:t>
            </a:r>
            <a:r>
              <a:rPr lang="pt-BR" dirty="0" smtClean="0">
                <a:solidFill>
                  <a:srgbClr val="000000"/>
                </a:solidFill>
              </a:rPr>
              <a:t>)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3072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50" y="1809750"/>
            <a:ext cx="25114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01650" y="1760538"/>
            <a:ext cx="2511425" cy="3538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628650" y="731514"/>
            <a:ext cx="7886700" cy="103002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Pergunta de Educação Ambiental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para </a:t>
            </a:r>
            <a:r>
              <a:rPr lang="pt-BR" sz="2400" b="1" dirty="0"/>
              <a:t>o ICMS ecológico:</a:t>
            </a:r>
            <a:br>
              <a:rPr lang="pt-BR" sz="2400" b="1" dirty="0"/>
            </a:b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643737" y="1870070"/>
            <a:ext cx="822228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dirty="0" smtClean="0">
                <a:latin typeface="+mn-lt"/>
              </a:rPr>
              <a:t>1) </a:t>
            </a:r>
            <a:r>
              <a:rPr lang="pt-BR" sz="1600" b="1" dirty="0" smtClean="0">
                <a:latin typeface="+mn-lt"/>
              </a:rPr>
              <a:t>O município tem ações de educação ambiental cadastradas e aprovadas no </a:t>
            </a:r>
            <a:r>
              <a:rPr lang="pt-BR" sz="1600" b="1" dirty="0" err="1" smtClean="0">
                <a:latin typeface="+mn-lt"/>
              </a:rPr>
              <a:t>SisEA</a:t>
            </a:r>
            <a:r>
              <a:rPr lang="pt-BR" sz="1600" b="1" dirty="0" smtClean="0">
                <a:latin typeface="+mn-lt"/>
              </a:rPr>
              <a:t>/MS (Sistema Estadual de Informação </a:t>
            </a:r>
            <a:r>
              <a:rPr lang="pt-BR" sz="1600" b="1" dirty="0">
                <a:latin typeface="+mn-lt"/>
              </a:rPr>
              <a:t>em Educação Ambiental) até a data limite da etapa de avaliação da tábua</a:t>
            </a:r>
            <a:r>
              <a:rPr lang="pt-BR" sz="1600" b="1" dirty="0" smtClean="0">
                <a:latin typeface="+mn-lt"/>
              </a:rPr>
              <a:t>? </a:t>
            </a:r>
            <a:r>
              <a:rPr lang="pt-BR" sz="1600" dirty="0">
                <a:latin typeface="+mn-lt"/>
              </a:rPr>
              <a:t>(PESO 4)</a:t>
            </a:r>
          </a:p>
          <a:p>
            <a:r>
              <a:rPr lang="pt-BR" sz="1600" b="1" dirty="0">
                <a:latin typeface="+mn-lt"/>
              </a:rPr>
              <a:t> </a:t>
            </a:r>
            <a:endParaRPr lang="pt-BR" sz="1600" dirty="0">
              <a:latin typeface="+mn-lt"/>
            </a:endParaRPr>
          </a:p>
          <a:p>
            <a:r>
              <a:rPr lang="pt-BR" sz="1600" b="1" dirty="0"/>
              <a:t> </a:t>
            </a:r>
            <a:r>
              <a:rPr lang="pt-BR" sz="1600" dirty="0" smtClean="0"/>
              <a:t>(    </a:t>
            </a:r>
            <a:r>
              <a:rPr lang="pt-BR" sz="1600" dirty="0"/>
              <a:t>) Não cadastrou ou cadastrou mas não foi aprovado. 0%</a:t>
            </a:r>
          </a:p>
          <a:p>
            <a:r>
              <a:rPr lang="pt-BR" sz="1600" dirty="0"/>
              <a:t> </a:t>
            </a:r>
          </a:p>
          <a:p>
            <a:r>
              <a:rPr lang="pt-BR" sz="1600" dirty="0" smtClean="0"/>
              <a:t> (    </a:t>
            </a:r>
            <a:r>
              <a:rPr lang="pt-BR" sz="1600" dirty="0"/>
              <a:t>) Sim, </a:t>
            </a:r>
            <a:r>
              <a:rPr lang="pt-BR" sz="1600" dirty="0" smtClean="0"/>
              <a:t>cadastrou, foi aprovado e possui:</a:t>
            </a:r>
            <a:endParaRPr lang="pt-BR" sz="1600" dirty="0"/>
          </a:p>
          <a:p>
            <a:r>
              <a:rPr lang="pt-BR" sz="1600" dirty="0"/>
              <a:t>____ </a:t>
            </a:r>
            <a:r>
              <a:rPr lang="pt-BR" sz="1600" dirty="0" smtClean="0"/>
              <a:t>Programa </a:t>
            </a:r>
            <a:r>
              <a:rPr lang="pt-BR" sz="1600" dirty="0"/>
              <a:t>cadastrado e aprovado (máximo 1). 30</a:t>
            </a:r>
            <a:r>
              <a:rPr lang="pt-BR" sz="1600" dirty="0" smtClean="0"/>
              <a:t>%;</a:t>
            </a:r>
          </a:p>
          <a:p>
            <a:r>
              <a:rPr lang="pt-BR" sz="1600" smtClean="0"/>
              <a:t>____ </a:t>
            </a:r>
            <a:r>
              <a:rPr lang="pt-BR" sz="1600" dirty="0" smtClean="0"/>
              <a:t>Projetos </a:t>
            </a:r>
            <a:r>
              <a:rPr lang="pt-BR" sz="1600" dirty="0"/>
              <a:t>cadastrados e aprovados (no mínimo 1). 10%;</a:t>
            </a:r>
          </a:p>
          <a:p>
            <a:r>
              <a:rPr lang="pt-BR" sz="1600" dirty="0"/>
              <a:t>____ </a:t>
            </a:r>
            <a:r>
              <a:rPr lang="pt-BR" sz="1600" dirty="0" smtClean="0"/>
              <a:t>Projetos </a:t>
            </a:r>
            <a:r>
              <a:rPr lang="pt-BR" sz="1600" dirty="0"/>
              <a:t>cadastrados e aprovados (mais de 1). 20%;</a:t>
            </a:r>
          </a:p>
          <a:p>
            <a:r>
              <a:rPr lang="pt-BR" sz="1600" dirty="0"/>
              <a:t>____ </a:t>
            </a:r>
            <a:r>
              <a:rPr lang="pt-BR" sz="1600" dirty="0" smtClean="0"/>
              <a:t>Campanhas </a:t>
            </a:r>
            <a:r>
              <a:rPr lang="pt-BR" sz="1600" dirty="0"/>
              <a:t>cadastradas e aprovadas (no mínimo 1). 8%;</a:t>
            </a:r>
          </a:p>
          <a:p>
            <a:r>
              <a:rPr lang="pt-BR" sz="1600" dirty="0"/>
              <a:t>____ </a:t>
            </a:r>
            <a:r>
              <a:rPr lang="pt-BR" sz="1600" dirty="0" smtClean="0"/>
              <a:t>Campanhas </a:t>
            </a:r>
            <a:r>
              <a:rPr lang="pt-BR" sz="1600" dirty="0"/>
              <a:t>cadastradas e aprovadas (mais de 1). 17%;</a:t>
            </a:r>
          </a:p>
          <a:p>
            <a:r>
              <a:rPr lang="pt-BR" sz="1600" dirty="0"/>
              <a:t>____ </a:t>
            </a:r>
            <a:r>
              <a:rPr lang="pt-BR" sz="1600" dirty="0" smtClean="0"/>
              <a:t>Ações </a:t>
            </a:r>
            <a:r>
              <a:rPr lang="pt-BR" sz="1600" dirty="0"/>
              <a:t>pontuais e/ou pesquisas cadastradas e aprovadas (no mínimo 3). 5%;</a:t>
            </a:r>
          </a:p>
          <a:p>
            <a:r>
              <a:rPr lang="pt-BR" sz="1600" dirty="0"/>
              <a:t>____ </a:t>
            </a:r>
            <a:r>
              <a:rPr lang="pt-BR" sz="1600" dirty="0" smtClean="0"/>
              <a:t>Ações </a:t>
            </a:r>
            <a:r>
              <a:rPr lang="pt-BR" sz="1600" dirty="0"/>
              <a:t>pontuais e/ou pesquisas cadastradas e aprovadas (mais de 3). 10%;</a:t>
            </a:r>
          </a:p>
          <a:p>
            <a:r>
              <a:rPr lang="pt-BR" sz="1600" dirty="0"/>
              <a:t> </a:t>
            </a:r>
          </a:p>
          <a:p>
            <a:r>
              <a:rPr lang="pt-BR" b="1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013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609600" y="1119226"/>
            <a:ext cx="81359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pt-BR" altLang="pt-BR" sz="3200" b="1" dirty="0" err="1" smtClean="0">
                <a:latin typeface="+mn-lt"/>
                <a:cs typeface="Times New Roman" pitchFamily="18" charset="0"/>
              </a:rPr>
              <a:t>SisEA</a:t>
            </a:r>
            <a:r>
              <a:rPr lang="pt-BR" altLang="pt-BR" sz="3200" b="1" dirty="0" smtClean="0">
                <a:latin typeface="+mn-lt"/>
                <a:cs typeface="Times New Roman" pitchFamily="18" charset="0"/>
              </a:rPr>
              <a:t>/MS</a:t>
            </a:r>
          </a:p>
          <a:p>
            <a:pPr algn="just" eaLnBrk="0" hangingPunct="0"/>
            <a:endParaRPr lang="pt-BR" altLang="pt-BR" sz="2000" dirty="0" smtClean="0"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</a:pPr>
            <a:r>
              <a:rPr lang="pt-BR" altLang="pt-BR" sz="2000" dirty="0" smtClean="0">
                <a:cs typeface="Times New Roman" pitchFamily="18" charset="0"/>
              </a:rPr>
              <a:t>Sistema Estadual de Informação em Educação Ambiental lançado pelo </a:t>
            </a:r>
            <a:r>
              <a:rPr lang="pt-BR" altLang="pt-BR" sz="2000" dirty="0" err="1" smtClean="0">
                <a:cs typeface="Times New Roman" pitchFamily="18" charset="0"/>
              </a:rPr>
              <a:t>Imasul</a:t>
            </a:r>
            <a:r>
              <a:rPr lang="pt-BR" altLang="pt-BR" sz="2000" dirty="0" smtClean="0">
                <a:cs typeface="Times New Roman" pitchFamily="18" charset="0"/>
              </a:rPr>
              <a:t> em 2013.</a:t>
            </a: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</a:pPr>
            <a:r>
              <a:rPr lang="pt-BR" altLang="pt-BR" sz="2000" dirty="0" smtClean="0">
                <a:cs typeface="Times New Roman" pitchFamily="18" charset="0"/>
              </a:rPr>
              <a:t>Faz </a:t>
            </a:r>
            <a:r>
              <a:rPr lang="pt-BR" altLang="pt-BR" sz="2000" dirty="0">
                <a:cs typeface="Times New Roman" pitchFamily="18" charset="0"/>
              </a:rPr>
              <a:t>parte do Sistema IMASUL de Registros e Informações Estratégicas do Meio Ambiente (</a:t>
            </a:r>
            <a:r>
              <a:rPr lang="pt-BR" altLang="pt-BR" sz="2000" dirty="0" err="1">
                <a:cs typeface="Times New Roman" pitchFamily="18" charset="0"/>
              </a:rPr>
              <a:t>Siriema</a:t>
            </a:r>
            <a:r>
              <a:rPr lang="pt-BR" altLang="pt-BR" sz="2000" dirty="0" smtClean="0">
                <a:cs typeface="Times New Roman" pitchFamily="18" charset="0"/>
              </a:rPr>
              <a:t>).</a:t>
            </a: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</a:pPr>
            <a:r>
              <a:rPr lang="pt-BR" altLang="pt-BR" sz="2000" dirty="0" smtClean="0">
                <a:cs typeface="Times New Roman" pitchFamily="18" charset="0"/>
              </a:rPr>
              <a:t>É </a:t>
            </a:r>
            <a:r>
              <a:rPr lang="pt-BR" altLang="pt-BR" sz="2000" dirty="0">
                <a:cs typeface="Times New Roman" pitchFamily="18" charset="0"/>
              </a:rPr>
              <a:t>uma ferramenta que tem como finalidade </a:t>
            </a:r>
            <a:r>
              <a:rPr lang="pt-BR" altLang="pt-BR" sz="2000" b="1" dirty="0">
                <a:cs typeface="Times New Roman" pitchFamily="18" charset="0"/>
              </a:rPr>
              <a:t>cadastrar, integrar, sistematizar, analisar, aprovar e divulgar </a:t>
            </a:r>
            <a:r>
              <a:rPr lang="pt-BR" altLang="pt-BR" sz="2000" dirty="0">
                <a:cs typeface="Times New Roman" pitchFamily="18" charset="0"/>
              </a:rPr>
              <a:t>programas, projetos, campanhas, pesquisas e ações de educação ambiental no Estado de Mato Grosso do Sul.</a:t>
            </a: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eaLnBrk="0" hangingPunct="0"/>
            <a:endParaRPr lang="pt-BR" altLang="pt-BR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55" y="1223924"/>
            <a:ext cx="8824572" cy="49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204787" y="446025"/>
            <a:ext cx="8763647" cy="475691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5905083" y="3108058"/>
            <a:ext cx="1112837" cy="145256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0" y="870679"/>
            <a:ext cx="81726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dirty="0" smtClean="0"/>
              <a:t>1º Passo: acesse o site </a:t>
            </a:r>
            <a:r>
              <a:rPr lang="pt-BR" altLang="pt-BR" dirty="0">
                <a:hlinkClick r:id="rId3"/>
              </a:rPr>
              <a:t>www.imasul.ms.gov.br</a:t>
            </a:r>
            <a:endParaRPr lang="pt-BR" altLang="pt-BR" dirty="0"/>
          </a:p>
          <a:p>
            <a:endParaRPr lang="pt-BR" alt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4202" y="13660221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448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204788" y="482600"/>
            <a:ext cx="8310562" cy="1208088"/>
          </a:xfrm>
        </p:spPr>
        <p:txBody>
          <a:bodyPr/>
          <a:lstStyle/>
          <a:p>
            <a:pPr algn="r" eaLnBrk="1" hangingPunct="1"/>
            <a:r>
              <a:rPr lang="pt-BR" altLang="pt-BR" sz="2400" b="1" smtClean="0">
                <a:latin typeface="Arial" charset="0"/>
                <a:ea typeface="Times New Roman" pitchFamily="18" charset="0"/>
                <a:cs typeface="Arial" charset="0"/>
              </a:rPr>
              <a:t>SisEA/MS – Sistema Estadual de Informação em Educação Ambiental</a:t>
            </a:r>
            <a:endParaRPr lang="pt-BR" sz="240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482" name="Retângulo 5"/>
          <p:cNvSpPr>
            <a:spLocks noChangeArrowheads="1"/>
          </p:cNvSpPr>
          <p:nvPr/>
        </p:nvSpPr>
        <p:spPr bwMode="auto">
          <a:xfrm>
            <a:off x="468313" y="1550988"/>
            <a:ext cx="813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dirty="0" smtClean="0"/>
              <a:t>2º Passo: cadastrar-se </a:t>
            </a:r>
            <a:r>
              <a:rPr lang="pt-BR" altLang="pt-BR" dirty="0"/>
              <a:t>no </a:t>
            </a:r>
            <a:r>
              <a:rPr lang="pt-BR" altLang="pt-BR" dirty="0" err="1" smtClean="0"/>
              <a:t>Siriema</a:t>
            </a:r>
            <a:r>
              <a:rPr lang="pt-BR" altLang="pt-BR" dirty="0" smtClean="0"/>
              <a:t> por meio do cadastro </a:t>
            </a:r>
            <a:r>
              <a:rPr lang="pt-BR" altLang="pt-BR" dirty="0"/>
              <a:t>eletrônico de pessoas </a:t>
            </a:r>
            <a:r>
              <a:rPr lang="pt-BR" altLang="pt-BR" dirty="0" smtClean="0"/>
              <a:t>jurídicas</a:t>
            </a:r>
            <a:r>
              <a:rPr lang="pt-BR" altLang="pt-BR" dirty="0"/>
              <a:t>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97" y="2362810"/>
            <a:ext cx="6685703" cy="37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ctor de seta reta 11"/>
          <p:cNvCxnSpPr/>
          <p:nvPr/>
        </p:nvCxnSpPr>
        <p:spPr>
          <a:xfrm rot="10800000" flipV="1">
            <a:off x="6643919" y="2143354"/>
            <a:ext cx="1432063" cy="109524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  <p:sp>
        <p:nvSpPr>
          <p:cNvPr id="21506" name="Retângulo 5"/>
          <p:cNvSpPr>
            <a:spLocks noChangeArrowheads="1"/>
          </p:cNvSpPr>
          <p:nvPr/>
        </p:nvSpPr>
        <p:spPr bwMode="auto">
          <a:xfrm>
            <a:off x="497434" y="987726"/>
            <a:ext cx="81141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dirty="0" smtClean="0"/>
              <a:t>3º Passo: acesse o </a:t>
            </a:r>
            <a:r>
              <a:rPr lang="pt-BR" altLang="pt-BR" dirty="0"/>
              <a:t>SIRIEMA: </a:t>
            </a:r>
            <a:r>
              <a:rPr lang="pt-BR" altLang="pt-BR" dirty="0">
                <a:hlinkClick r:id="rId2"/>
              </a:rPr>
              <a:t>www.imasul.ms.gov.br</a:t>
            </a:r>
            <a:endParaRPr lang="pt-BR" altLang="pt-BR" dirty="0"/>
          </a:p>
          <a:p>
            <a:endParaRPr lang="pt-BR" altLang="pt-B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88" y="1360627"/>
            <a:ext cx="8454654" cy="475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/>
          <p:nvPr/>
        </p:nvCxnSpPr>
        <p:spPr>
          <a:xfrm flipH="1">
            <a:off x="4735424" y="2149423"/>
            <a:ext cx="1239838" cy="10255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918" y="1258214"/>
            <a:ext cx="8794574" cy="494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de seta reta 9"/>
          <p:cNvCxnSpPr/>
          <p:nvPr/>
        </p:nvCxnSpPr>
        <p:spPr>
          <a:xfrm>
            <a:off x="576822" y="1987700"/>
            <a:ext cx="795337" cy="461963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73175"/>
            <a:ext cx="8878888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 flipH="1">
            <a:off x="2886075" y="1709738"/>
            <a:ext cx="723900" cy="64452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12" y="1207008"/>
            <a:ext cx="8888853" cy="5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1394562" y="2736189"/>
            <a:ext cx="1049338" cy="79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1845</TotalTime>
  <Words>781</Words>
  <Application>Microsoft Office PowerPoint</Application>
  <PresentationFormat>Apresentação na tela (4:3)</PresentationFormat>
  <Paragraphs>159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II SEMINÁRIO DE ICMS ECOLÓGICO   A Educação Ambiental no contexto do ICMS Ecológico</vt:lpstr>
      <vt:lpstr>Pergunta de Educação Ambiental  para o ICMS ecológico: </vt:lpstr>
      <vt:lpstr>Slide 3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Slide 13</vt:lpstr>
      <vt:lpstr>SisEA/MS – Sistema Estadual de Informação em Educação Ambiental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Marielly Chimenes</dc:creator>
  <cp:lastModifiedBy>UEAD</cp:lastModifiedBy>
  <cp:revision>178</cp:revision>
  <dcterms:created xsi:type="dcterms:W3CDTF">2015-05-29T05:19:14Z</dcterms:created>
  <dcterms:modified xsi:type="dcterms:W3CDTF">2015-11-10T16:22:48Z</dcterms:modified>
</cp:coreProperties>
</file>