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394" r:id="rId3"/>
    <p:sldId id="395" r:id="rId4"/>
    <p:sldId id="356" r:id="rId5"/>
    <p:sldId id="373" r:id="rId6"/>
    <p:sldId id="392" r:id="rId7"/>
    <p:sldId id="374" r:id="rId8"/>
    <p:sldId id="378" r:id="rId9"/>
    <p:sldId id="379" r:id="rId10"/>
    <p:sldId id="380" r:id="rId11"/>
    <p:sldId id="381" r:id="rId12"/>
    <p:sldId id="382" r:id="rId13"/>
    <p:sldId id="383" r:id="rId14"/>
    <p:sldId id="393" r:id="rId15"/>
    <p:sldId id="385" r:id="rId16"/>
    <p:sldId id="386" r:id="rId17"/>
    <p:sldId id="387" r:id="rId18"/>
    <p:sldId id="388" r:id="rId19"/>
    <p:sldId id="389" r:id="rId20"/>
    <p:sldId id="390" r:id="rId21"/>
    <p:sldId id="391" r:id="rId22"/>
    <p:sldId id="352" r:id="rId23"/>
  </p:sldIdLst>
  <p:sldSz cx="9144000" cy="6858000" type="screen4x3"/>
  <p:notesSz cx="6797675" cy="9926638"/>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Estilo Claro 1 - Ênfase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0" autoAdjust="0"/>
    <p:restoredTop sz="94676" autoAdjust="0"/>
  </p:normalViewPr>
  <p:slideViewPr>
    <p:cSldViewPr snapToGrid="0">
      <p:cViewPr varScale="1">
        <p:scale>
          <a:sx n="70" d="100"/>
          <a:sy n="70" d="100"/>
        </p:scale>
        <p:origin x="139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1B01DE0-D593-48CA-B4AB-0F8127ED38D1}" type="datetimeFigureOut">
              <a:rPr lang="pt-BR" smtClean="0"/>
              <a:t>10/11/2015</a:t>
            </a:fld>
            <a:endParaRPr lang="pt-BR"/>
          </a:p>
        </p:txBody>
      </p:sp>
      <p:sp>
        <p:nvSpPr>
          <p:cNvPr id="4" name="Espaço Reservado para Rodapé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24018817-48F9-4526-AE34-065C02B6D64D}" type="slidenum">
              <a:rPr lang="pt-BR" smtClean="0"/>
              <a:t>‹nº›</a:t>
            </a:fld>
            <a:endParaRPr lang="pt-BR"/>
          </a:p>
        </p:txBody>
      </p:sp>
    </p:spTree>
    <p:extLst>
      <p:ext uri="{BB962C8B-B14F-4D97-AF65-F5344CB8AC3E}">
        <p14:creationId xmlns:p14="http://schemas.microsoft.com/office/powerpoint/2010/main" val="704935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44713B0-3FFD-4314-9C7B-6261F14CD7B1}" type="datetimeFigureOut">
              <a:rPr lang="pt-BR" smtClean="0"/>
              <a:t>10/11/2015</a:t>
            </a:fld>
            <a:endParaRPr lang="pt-BR"/>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182A328A-6F07-4DB4-AE2A-A51F1120ED1E}" type="slidenum">
              <a:rPr lang="pt-BR" smtClean="0"/>
              <a:t>‹nº›</a:t>
            </a:fld>
            <a:endParaRPr lang="pt-BR"/>
          </a:p>
        </p:txBody>
      </p:sp>
    </p:spTree>
    <p:extLst>
      <p:ext uri="{BB962C8B-B14F-4D97-AF65-F5344CB8AC3E}">
        <p14:creationId xmlns:p14="http://schemas.microsoft.com/office/powerpoint/2010/main" val="469394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emf"/><Relationship Id="rId5" Type="http://schemas.openxmlformats.org/officeDocument/2006/relationships/image" Target="../media/image4.emf"/><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pic>
        <p:nvPicPr>
          <p:cNvPr id="4" name="Imagem 13"/>
          <p:cNvPicPr>
            <a:picLocks noChangeAspect="1"/>
          </p:cNvPicPr>
          <p:nvPr userDrawn="1"/>
        </p:nvPicPr>
        <p:blipFill>
          <a:blip r:embed="rId2"/>
          <a:srcRect/>
          <a:stretch>
            <a:fillRect/>
          </a:stretch>
        </p:blipFill>
        <p:spPr bwMode="auto">
          <a:xfrm>
            <a:off x="0" y="23813"/>
            <a:ext cx="9144000" cy="2541587"/>
          </a:xfrm>
          <a:prstGeom prst="rect">
            <a:avLst/>
          </a:prstGeom>
          <a:noFill/>
          <a:ln w="9525">
            <a:noFill/>
            <a:miter lim="800000"/>
            <a:headEnd/>
            <a:tailEnd/>
          </a:ln>
        </p:spPr>
      </p:pic>
      <p:pic>
        <p:nvPicPr>
          <p:cNvPr id="5" name="Imagem 8"/>
          <p:cNvPicPr>
            <a:picLocks noChangeAspect="1"/>
          </p:cNvPicPr>
          <p:nvPr userDrawn="1"/>
        </p:nvPicPr>
        <p:blipFill>
          <a:blip r:embed="rId3" cstate="print">
            <a:extLst/>
          </a:blip>
          <a:stretch>
            <a:fillRect/>
          </a:stretch>
        </p:blipFill>
        <p:spPr>
          <a:xfrm>
            <a:off x="1701800" y="326012"/>
            <a:ext cx="1369039" cy="1013035"/>
          </a:xfrm>
          <a:prstGeom prst="rect">
            <a:avLst/>
          </a:prstGeom>
          <a:effectLst>
            <a:outerShdw blurRad="50800" dist="50800" dir="5400000" algn="ctr" rotWithShape="0">
              <a:srgbClr val="000000">
                <a:alpha val="0"/>
              </a:srgbClr>
            </a:outerShdw>
            <a:reflection stA="47000" endPos="65000" dist="50800" dir="5400000" sy="-100000" algn="bl" rotWithShape="0"/>
          </a:effectLst>
        </p:spPr>
      </p:pic>
      <p:pic>
        <p:nvPicPr>
          <p:cNvPr id="6" name="Imagem 11"/>
          <p:cNvPicPr>
            <a:picLocks noChangeAspect="1"/>
          </p:cNvPicPr>
          <p:nvPr userDrawn="1"/>
        </p:nvPicPr>
        <p:blipFill>
          <a:blip r:embed="rId4" cstate="print">
            <a:extLst/>
          </a:blip>
          <a:stretch>
            <a:fillRect/>
          </a:stretch>
        </p:blipFill>
        <p:spPr>
          <a:xfrm>
            <a:off x="374805" y="327588"/>
            <a:ext cx="1334195" cy="1013041"/>
          </a:xfrm>
          <a:prstGeom prst="rect">
            <a:avLst/>
          </a:prstGeom>
          <a:effectLst>
            <a:outerShdw blurRad="50800" dist="50800" dir="5400000" algn="ctr" rotWithShape="0">
              <a:srgbClr val="000000">
                <a:alpha val="0"/>
              </a:srgbClr>
            </a:outerShdw>
            <a:reflection stA="47000" endPos="65000" dist="50800" dir="5400000" sy="-100000" algn="bl" rotWithShape="0"/>
          </a:effectLst>
        </p:spPr>
      </p:pic>
      <p:sp>
        <p:nvSpPr>
          <p:cNvPr id="7" name="CaixaDeTexto 12"/>
          <p:cNvSpPr txBox="1"/>
          <p:nvPr userDrawn="1"/>
        </p:nvSpPr>
        <p:spPr>
          <a:xfrm>
            <a:off x="368300" y="1638300"/>
            <a:ext cx="8448675" cy="400050"/>
          </a:xfrm>
          <a:prstGeom prst="rect">
            <a:avLst/>
          </a:prstGeom>
          <a:noFill/>
        </p:spPr>
        <p:txBody>
          <a:bodyPr anchor="ctr">
            <a:spAutoFit/>
          </a:bodyPr>
          <a:lstStyle/>
          <a:p>
            <a:pPr algn="ctr" fontAlgn="auto">
              <a:spcBef>
                <a:spcPts val="0"/>
              </a:spcBef>
              <a:spcAft>
                <a:spcPts val="0"/>
              </a:spcAft>
              <a:defRPr/>
            </a:pPr>
            <a:r>
              <a:rPr lang="pt-BR" sz="2000" spc="250" dirty="0">
                <a:solidFill>
                  <a:schemeClr val="bg1">
                    <a:lumMod val="95000"/>
                  </a:schemeClr>
                </a:solidFill>
                <a:effectLst>
                  <a:outerShdw blurRad="38100" dist="38100" dir="2700000" algn="tl">
                    <a:srgbClr val="000000">
                      <a:alpha val="43137"/>
                    </a:srgbClr>
                  </a:outerShdw>
                </a:effectLst>
                <a:latin typeface="Consolas" panose="020B0609020204030204" pitchFamily="49" charset="0"/>
                <a:cs typeface="Consolas" panose="020B0609020204030204" pitchFamily="49" charset="0"/>
              </a:rPr>
              <a:t>Instituto de Meio Ambiente de Mato Grosso do Sul </a:t>
            </a:r>
          </a:p>
        </p:txBody>
      </p:sp>
      <p:pic>
        <p:nvPicPr>
          <p:cNvPr id="8" name="Imagem 14"/>
          <p:cNvPicPr>
            <a:picLocks noChangeAspect="1"/>
          </p:cNvPicPr>
          <p:nvPr userDrawn="1"/>
        </p:nvPicPr>
        <p:blipFill>
          <a:blip r:embed="rId5"/>
          <a:srcRect l="6133" t="16759" r="4678" b="10773"/>
          <a:stretch>
            <a:fillRect/>
          </a:stretch>
        </p:blipFill>
        <p:spPr bwMode="auto">
          <a:xfrm>
            <a:off x="3492500" y="6089650"/>
            <a:ext cx="2962275" cy="627063"/>
          </a:xfrm>
          <a:prstGeom prst="rect">
            <a:avLst/>
          </a:prstGeom>
          <a:noFill/>
          <a:ln w="9525">
            <a:noFill/>
            <a:miter lim="800000"/>
            <a:headEnd/>
            <a:tailEnd/>
          </a:ln>
        </p:spPr>
      </p:pic>
      <p:pic>
        <p:nvPicPr>
          <p:cNvPr id="9" name="Imagem 15"/>
          <p:cNvPicPr>
            <a:picLocks noChangeAspect="1"/>
          </p:cNvPicPr>
          <p:nvPr userDrawn="1"/>
        </p:nvPicPr>
        <p:blipFill rotWithShape="1">
          <a:blip r:embed="rId6"/>
          <a:srcRect r="1826"/>
          <a:stretch/>
        </p:blipFill>
        <p:spPr>
          <a:xfrm>
            <a:off x="7369666" y="329168"/>
            <a:ext cx="1458000" cy="1009878"/>
          </a:xfrm>
          <a:prstGeom prst="rect">
            <a:avLst/>
          </a:prstGeom>
          <a:effectLst>
            <a:outerShdw blurRad="50800" dist="50800" dir="5400000" algn="ctr" rotWithShape="0">
              <a:srgbClr val="000000">
                <a:alpha val="0"/>
              </a:srgbClr>
            </a:outerShdw>
            <a:reflection stA="47000" endPos="65000" dist="50800" dir="5400000" sy="-100000" algn="bl" rotWithShape="0"/>
          </a:effectLst>
        </p:spPr>
      </p:pic>
      <p:pic>
        <p:nvPicPr>
          <p:cNvPr id="10" name="Picture 8" descr="S:\2Dir.Desenvolvimento\GDM\5. UNIDADE DE EDUCAÇÃO AMBIENTAL\BANCO DE IMAGENS IMASUL\Licenciamento\Edemir Rodrigues\4900_13536_img_4413g1.jpg"/>
          <p:cNvPicPr>
            <a:picLocks noChangeAspect="1" noChangeArrowheads="1"/>
          </p:cNvPicPr>
          <p:nvPr userDrawn="1"/>
        </p:nvPicPr>
        <p:blipFill>
          <a:blip r:embed="rId7" cstate="print">
            <a:extLst/>
          </a:blip>
          <a:srcRect/>
          <a:stretch>
            <a:fillRect/>
          </a:stretch>
        </p:blipFill>
        <p:spPr bwMode="auto">
          <a:xfrm>
            <a:off x="4432814" y="324429"/>
            <a:ext cx="1521165" cy="1014617"/>
          </a:xfrm>
          <a:prstGeom prst="rect">
            <a:avLst/>
          </a:prstGeom>
          <a:noFill/>
          <a:effectLst>
            <a:outerShdw blurRad="50800" dist="50800" dir="5400000" algn="ctr" rotWithShape="0">
              <a:srgbClr val="000000">
                <a:alpha val="0"/>
              </a:srgbClr>
            </a:outerShdw>
            <a:reflection stA="47000" endPos="65000" dist="50800" dir="5400000" sy="-100000" algn="bl" rotWithShape="0"/>
          </a:effectLst>
          <a:extLst/>
        </p:spPr>
      </p:pic>
      <p:pic>
        <p:nvPicPr>
          <p:cNvPr id="11" name="Picture 10" descr="S:\2Dir.Desenvolvimento\GDM\5. UNIDADE DE EDUCAÇÃO AMBIENTAL\BANCO DE IMAGENS IMASUL\ANIMAIS\CAMPANHA CRAS 20 ANOS 057.jpg"/>
          <p:cNvPicPr>
            <a:picLocks noChangeAspect="1" noChangeArrowheads="1"/>
          </p:cNvPicPr>
          <p:nvPr userDrawn="1"/>
        </p:nvPicPr>
        <p:blipFill>
          <a:blip r:embed="rId8" cstate="print">
            <a:extLst/>
          </a:blip>
          <a:srcRect/>
          <a:stretch>
            <a:fillRect/>
          </a:stretch>
        </p:blipFill>
        <p:spPr bwMode="auto">
          <a:xfrm>
            <a:off x="3070839" y="326012"/>
            <a:ext cx="1361975" cy="1014617"/>
          </a:xfrm>
          <a:prstGeom prst="rect">
            <a:avLst/>
          </a:prstGeom>
          <a:noFill/>
          <a:effectLst>
            <a:outerShdw blurRad="50800" dist="50800" dir="5400000" algn="ctr" rotWithShape="0">
              <a:srgbClr val="000000">
                <a:alpha val="0"/>
              </a:srgbClr>
            </a:outerShdw>
            <a:reflection stA="47000" endPos="65000" dist="50800" dir="5400000" sy="-100000" algn="bl" rotWithShape="0"/>
          </a:effectLst>
          <a:extLst/>
        </p:spPr>
      </p:pic>
      <p:pic>
        <p:nvPicPr>
          <p:cNvPr id="12" name="Picture 11" descr="S:\2Dir.Desenvolvimento\GDM\1. ADMINISTRATIVO\LOGOS\Logo IMASUL.JPG"/>
          <p:cNvPicPr>
            <a:picLocks noChangeAspect="1" noChangeArrowheads="1"/>
          </p:cNvPicPr>
          <p:nvPr userDrawn="1"/>
        </p:nvPicPr>
        <p:blipFill>
          <a:blip r:embed="rId9"/>
          <a:srcRect/>
          <a:stretch>
            <a:fillRect/>
          </a:stretch>
        </p:blipFill>
        <p:spPr bwMode="auto">
          <a:xfrm>
            <a:off x="2689225" y="6157913"/>
            <a:ext cx="762000" cy="490537"/>
          </a:xfrm>
          <a:prstGeom prst="rect">
            <a:avLst/>
          </a:prstGeom>
          <a:noFill/>
          <a:ln w="9525">
            <a:noFill/>
            <a:miter lim="800000"/>
            <a:headEnd/>
            <a:tailEnd/>
          </a:ln>
        </p:spPr>
      </p:pic>
      <p:pic>
        <p:nvPicPr>
          <p:cNvPr id="13" name="Imagem 6"/>
          <p:cNvPicPr>
            <a:picLocks noChangeAspect="1"/>
          </p:cNvPicPr>
          <p:nvPr userDrawn="1"/>
        </p:nvPicPr>
        <p:blipFill>
          <a:blip r:embed="rId10" cstate="print">
            <a:extLst/>
          </a:blip>
          <a:stretch>
            <a:fillRect/>
          </a:stretch>
        </p:blipFill>
        <p:spPr>
          <a:xfrm>
            <a:off x="5953979" y="324429"/>
            <a:ext cx="1415687" cy="1014618"/>
          </a:xfrm>
          <a:prstGeom prst="rect">
            <a:avLst/>
          </a:prstGeom>
          <a:effectLst>
            <a:outerShdw blurRad="50800" dist="50800" dir="5400000" algn="ctr" rotWithShape="0">
              <a:srgbClr val="000000">
                <a:alpha val="0"/>
              </a:srgbClr>
            </a:outerShdw>
            <a:reflection stA="47000" endPos="65000" dist="50800" dir="5400000" sy="-100000" algn="bl" rotWithShape="0"/>
          </a:effectLst>
        </p:spPr>
      </p:pic>
      <p:sp>
        <p:nvSpPr>
          <p:cNvPr id="2" name="Title 1"/>
          <p:cNvSpPr>
            <a:spLocks noGrp="1"/>
          </p:cNvSpPr>
          <p:nvPr>
            <p:ph type="ctrTitle"/>
          </p:nvPr>
        </p:nvSpPr>
        <p:spPr>
          <a:xfrm>
            <a:off x="685800" y="2543725"/>
            <a:ext cx="7772400" cy="1515788"/>
          </a:xfrm>
        </p:spPr>
        <p:txBody>
          <a:bodyPr anchor="b">
            <a:normAutofit/>
          </a:bodyPr>
          <a:lstStyle>
            <a:lvl1pPr algn="ctr">
              <a:defRPr sz="4800">
                <a:latin typeface="Arial" panose="020B0604020202020204" pitchFamily="34" charset="0"/>
                <a:cs typeface="Arial" panose="020B0604020202020204" pitchFamily="34" charset="0"/>
              </a:defRPr>
            </a:lvl1pPr>
          </a:lstStyle>
          <a:p>
            <a:r>
              <a:rPr lang="pt-BR" dirty="0" smtClean="0"/>
              <a:t>Clique para editar o título mestre</a:t>
            </a:r>
            <a:endParaRPr lang="en-US" dirty="0"/>
          </a:p>
        </p:txBody>
      </p:sp>
      <p:sp>
        <p:nvSpPr>
          <p:cNvPr id="3" name="Subtitle 2"/>
          <p:cNvSpPr>
            <a:spLocks noGrp="1"/>
          </p:cNvSpPr>
          <p:nvPr>
            <p:ph type="subTitle" idx="1"/>
          </p:nvPr>
        </p:nvSpPr>
        <p:spPr>
          <a:xfrm>
            <a:off x="1074761" y="4273205"/>
            <a:ext cx="6858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en-US" dirty="0"/>
          </a:p>
        </p:txBody>
      </p:sp>
      <p:sp>
        <p:nvSpPr>
          <p:cNvPr id="14" name="Date Placeholder 3"/>
          <p:cNvSpPr>
            <a:spLocks noGrp="1"/>
          </p:cNvSpPr>
          <p:nvPr>
            <p:ph type="dt" sz="half" idx="10"/>
          </p:nvPr>
        </p:nvSpPr>
        <p:spPr/>
        <p:txBody>
          <a:bodyPr/>
          <a:lstStyle>
            <a:lvl1pPr>
              <a:defRPr/>
            </a:lvl1pPr>
          </a:lstStyle>
          <a:p>
            <a:pPr>
              <a:defRPr/>
            </a:pPr>
            <a:fld id="{5F14EBAA-5C30-4DF3-97C7-2F1558939ADA}" type="datetimeFigureOut">
              <a:rPr lang="pt-BR"/>
              <a:pPr>
                <a:defRPr/>
              </a:pPr>
              <a:t>10/11/2015</a:t>
            </a:fld>
            <a:endParaRPr lang="pt-BR"/>
          </a:p>
        </p:txBody>
      </p:sp>
      <p:sp>
        <p:nvSpPr>
          <p:cNvPr id="15" name="Footer Placeholder 4"/>
          <p:cNvSpPr>
            <a:spLocks noGrp="1"/>
          </p:cNvSpPr>
          <p:nvPr>
            <p:ph type="ftr" sz="quarter" idx="11"/>
          </p:nvPr>
        </p:nvSpPr>
        <p:spPr/>
        <p:txBody>
          <a:bodyPr/>
          <a:lstStyle>
            <a:lvl1pPr>
              <a:defRPr/>
            </a:lvl1pPr>
          </a:lstStyle>
          <a:p>
            <a:pPr>
              <a:defRPr/>
            </a:pPr>
            <a:endParaRPr lang="pt-BR"/>
          </a:p>
        </p:txBody>
      </p:sp>
      <p:sp>
        <p:nvSpPr>
          <p:cNvPr id="16" name="Slide Number Placeholder 5"/>
          <p:cNvSpPr>
            <a:spLocks noGrp="1"/>
          </p:cNvSpPr>
          <p:nvPr>
            <p:ph type="sldNum" sz="quarter" idx="12"/>
          </p:nvPr>
        </p:nvSpPr>
        <p:spPr/>
        <p:txBody>
          <a:bodyPr/>
          <a:lstStyle>
            <a:lvl1pPr>
              <a:defRPr/>
            </a:lvl1pPr>
          </a:lstStyle>
          <a:p>
            <a:pPr>
              <a:defRPr/>
            </a:pPr>
            <a:fld id="{3BD35C02-59B4-4A80-91B7-8AA2C3E186A2}"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lvl1pPr>
              <a:defRPr/>
            </a:lvl1pPr>
          </a:lstStyle>
          <a:p>
            <a:pPr>
              <a:defRPr/>
            </a:pPr>
            <a:fld id="{7EC6291A-383D-417E-B698-BE8BB0037B66}" type="datetimeFigureOut">
              <a:rPr lang="pt-BR"/>
              <a:pPr>
                <a:defRPr/>
              </a:pPr>
              <a:t>10/11/2015</a:t>
            </a:fld>
            <a:endParaRPr lang="pt-BR"/>
          </a:p>
        </p:txBody>
      </p:sp>
      <p:sp>
        <p:nvSpPr>
          <p:cNvPr id="5" name="Footer Placeholder 4"/>
          <p:cNvSpPr>
            <a:spLocks noGrp="1"/>
          </p:cNvSpPr>
          <p:nvPr>
            <p:ph type="ftr" sz="quarter" idx="11"/>
          </p:nvPr>
        </p:nvSpPr>
        <p:spPr/>
        <p:txBody>
          <a:bodyPr/>
          <a:lstStyle>
            <a:lvl1pPr>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BCE895CB-E758-41F2-8088-A22C01292223}"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lvl1pPr>
              <a:defRPr/>
            </a:lvl1pPr>
          </a:lstStyle>
          <a:p>
            <a:pPr>
              <a:defRPr/>
            </a:pPr>
            <a:fld id="{79ABF345-6863-4896-8FC1-E0776B345D78}" type="datetimeFigureOut">
              <a:rPr lang="pt-BR"/>
              <a:pPr>
                <a:defRPr/>
              </a:pPr>
              <a:t>10/11/2015</a:t>
            </a:fld>
            <a:endParaRPr lang="pt-BR"/>
          </a:p>
        </p:txBody>
      </p:sp>
      <p:sp>
        <p:nvSpPr>
          <p:cNvPr id="5" name="Footer Placeholder 4"/>
          <p:cNvSpPr>
            <a:spLocks noGrp="1"/>
          </p:cNvSpPr>
          <p:nvPr>
            <p:ph type="ftr" sz="quarter" idx="11"/>
          </p:nvPr>
        </p:nvSpPr>
        <p:spPr/>
        <p:txBody>
          <a:bodyPr/>
          <a:lstStyle>
            <a:lvl1pPr>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E307CC79-E33D-4774-B491-BDB2334882AE}"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pic>
        <p:nvPicPr>
          <p:cNvPr id="4" name="Imagem 6"/>
          <p:cNvPicPr>
            <a:picLocks noChangeAspect="1"/>
          </p:cNvPicPr>
          <p:nvPr userDrawn="1"/>
        </p:nvPicPr>
        <p:blipFill>
          <a:blip r:embed="rId2"/>
          <a:srcRect/>
          <a:stretch>
            <a:fillRect/>
          </a:stretch>
        </p:blipFill>
        <p:spPr bwMode="auto">
          <a:xfrm>
            <a:off x="0" y="6076950"/>
            <a:ext cx="9144000" cy="781050"/>
          </a:xfrm>
          <a:prstGeom prst="rect">
            <a:avLst/>
          </a:prstGeom>
          <a:noFill/>
          <a:ln w="9525">
            <a:noFill/>
            <a:miter lim="800000"/>
            <a:headEnd/>
            <a:tailEnd/>
          </a:ln>
        </p:spPr>
      </p:pic>
      <p:sp>
        <p:nvSpPr>
          <p:cNvPr id="5" name="CaixaDeTexto 7"/>
          <p:cNvSpPr txBox="1"/>
          <p:nvPr userDrawn="1"/>
        </p:nvSpPr>
        <p:spPr>
          <a:xfrm>
            <a:off x="0" y="114300"/>
            <a:ext cx="9144000" cy="368300"/>
          </a:xfrm>
          <a:prstGeom prst="rect">
            <a:avLst/>
          </a:prstGeom>
          <a:noFill/>
        </p:spPr>
        <p:txBody>
          <a:bodyPr>
            <a:spAutoFit/>
          </a:bodyPr>
          <a:lstStyle/>
          <a:p>
            <a:pPr algn="ctr" fontAlgn="auto">
              <a:spcBef>
                <a:spcPts val="0"/>
              </a:spcBef>
              <a:spcAft>
                <a:spcPts val="0"/>
              </a:spcAft>
              <a:defRPr/>
            </a:pPr>
            <a:r>
              <a:rPr lang="pt-BR" spc="300" dirty="0">
                <a:solidFill>
                  <a:schemeClr val="bg1">
                    <a:lumMod val="95000"/>
                  </a:schemeClr>
                </a:solidFill>
                <a:effectLst>
                  <a:outerShdw blurRad="38100" dist="38100" dir="2700000" algn="tl">
                    <a:srgbClr val="000000">
                      <a:alpha val="43137"/>
                    </a:srgbClr>
                  </a:outerShdw>
                </a:effectLst>
                <a:latin typeface="Consolas" panose="020B0609020204030204" pitchFamily="49" charset="0"/>
                <a:cs typeface="Consolas" panose="020B0609020204030204" pitchFamily="49" charset="0"/>
              </a:rPr>
              <a:t>Instituto de Meio Ambiente de Mato Grosso do Sul </a:t>
            </a:r>
          </a:p>
        </p:txBody>
      </p:sp>
      <p:sp>
        <p:nvSpPr>
          <p:cNvPr id="2" name="Title 1"/>
          <p:cNvSpPr>
            <a:spLocks noGrp="1"/>
          </p:cNvSpPr>
          <p:nvPr>
            <p:ph type="title"/>
          </p:nvPr>
        </p:nvSpPr>
        <p:spPr>
          <a:xfrm>
            <a:off x="628650" y="483063"/>
            <a:ext cx="7886700" cy="1207626"/>
          </a:xfrm>
        </p:spPr>
        <p:txBody>
          <a:bodyPr>
            <a:normAutofit/>
          </a:bodyPr>
          <a:lstStyle>
            <a:lvl1pPr>
              <a:defRPr sz="3200">
                <a:latin typeface="Arial" panose="020B0604020202020204" pitchFamily="34" charset="0"/>
                <a:cs typeface="Arial" panose="020B0604020202020204" pitchFamily="34" charset="0"/>
              </a:defRPr>
            </a:lvl1pPr>
          </a:lstStyle>
          <a:p>
            <a:r>
              <a:rPr lang="pt-BR" smtClean="0"/>
              <a:t>Clique para editar o título mestre</a:t>
            </a:r>
            <a:endParaRPr lang="en-US" dirty="0"/>
          </a:p>
        </p:txBody>
      </p:sp>
      <p:sp>
        <p:nvSpPr>
          <p:cNvPr id="3" name="Content Placeholder 2"/>
          <p:cNvSpPr>
            <a:spLocks noGrp="1"/>
          </p:cNvSpPr>
          <p:nvPr>
            <p:ph idx="1"/>
          </p:nvPr>
        </p:nvSpPr>
        <p:spPr/>
        <p:txBody>
          <a:bodyPr>
            <a:normAutofit/>
          </a:bodyPr>
          <a:lstStyle>
            <a:lvl1pPr>
              <a:defRPr sz="24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400">
                <a:latin typeface="Arial" panose="020B0604020202020204" pitchFamily="34" charset="0"/>
                <a:cs typeface="Arial" panose="020B0604020202020204" pitchFamily="34" charset="0"/>
              </a:defRPr>
            </a:lvl4pPr>
            <a:lvl5pPr>
              <a:defRPr sz="2400">
                <a:latin typeface="Arial" panose="020B0604020202020204" pitchFamily="34" charset="0"/>
                <a:cs typeface="Arial" panose="020B0604020202020204" pitchFamily="34" charset="0"/>
              </a:defRPr>
            </a:lvl5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6" name="Date Placeholder 3"/>
          <p:cNvSpPr>
            <a:spLocks noGrp="1"/>
          </p:cNvSpPr>
          <p:nvPr>
            <p:ph type="dt" sz="half" idx="10"/>
          </p:nvPr>
        </p:nvSpPr>
        <p:spPr/>
        <p:txBody>
          <a:bodyPr/>
          <a:lstStyle>
            <a:lvl1pPr>
              <a:defRPr/>
            </a:lvl1pPr>
          </a:lstStyle>
          <a:p>
            <a:pPr>
              <a:defRPr/>
            </a:pPr>
            <a:fld id="{76F964C9-CB59-4C83-B690-E721D54D15D6}" type="datetimeFigureOut">
              <a:rPr lang="pt-BR"/>
              <a:pPr>
                <a:defRPr/>
              </a:pPr>
              <a:t>10/11/2015</a:t>
            </a:fld>
            <a:endParaRPr lang="pt-BR"/>
          </a:p>
        </p:txBody>
      </p:sp>
      <p:sp>
        <p:nvSpPr>
          <p:cNvPr id="7" name="Footer Placeholder 4"/>
          <p:cNvSpPr>
            <a:spLocks noGrp="1"/>
          </p:cNvSpPr>
          <p:nvPr>
            <p:ph type="ftr" sz="quarter" idx="11"/>
          </p:nvPr>
        </p:nvSpPr>
        <p:spPr/>
        <p:txBody>
          <a:bodyPr/>
          <a:lstStyle>
            <a:lvl1pPr>
              <a:defRPr/>
            </a:lvl1pPr>
          </a:lstStyle>
          <a:p>
            <a:pPr>
              <a:defRPr/>
            </a:pPr>
            <a:endParaRPr lang="pt-BR"/>
          </a:p>
        </p:txBody>
      </p:sp>
      <p:sp>
        <p:nvSpPr>
          <p:cNvPr id="8" name="Slide Number Placeholder 5"/>
          <p:cNvSpPr>
            <a:spLocks noGrp="1"/>
          </p:cNvSpPr>
          <p:nvPr>
            <p:ph type="sldNum" sz="quarter" idx="12"/>
          </p:nvPr>
        </p:nvSpPr>
        <p:spPr/>
        <p:txBody>
          <a:bodyPr/>
          <a:lstStyle>
            <a:lvl1pPr>
              <a:defRPr/>
            </a:lvl1pPr>
          </a:lstStyle>
          <a:p>
            <a:pPr>
              <a:defRPr/>
            </a:pPr>
            <a:fld id="{6A836D24-1EC4-404D-9547-BA8CF6468DC0}"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t-BR" smtClean="0"/>
              <a:t>Clique para editar o título mestre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lvl1pPr>
              <a:defRPr/>
            </a:lvl1pPr>
          </a:lstStyle>
          <a:p>
            <a:pPr>
              <a:defRPr/>
            </a:pPr>
            <a:fld id="{C3C0BE70-4065-46F2-85DF-77775ECD4242}" type="datetimeFigureOut">
              <a:rPr lang="pt-BR"/>
              <a:pPr>
                <a:defRPr/>
              </a:pPr>
              <a:t>10/11/2015</a:t>
            </a:fld>
            <a:endParaRPr lang="pt-BR"/>
          </a:p>
        </p:txBody>
      </p:sp>
      <p:sp>
        <p:nvSpPr>
          <p:cNvPr id="5" name="Footer Placeholder 4"/>
          <p:cNvSpPr>
            <a:spLocks noGrp="1"/>
          </p:cNvSpPr>
          <p:nvPr>
            <p:ph type="ftr" sz="quarter" idx="11"/>
          </p:nvPr>
        </p:nvSpPr>
        <p:spPr/>
        <p:txBody>
          <a:bodyPr/>
          <a:lstStyle>
            <a:lvl1pPr>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D038A838-3418-46CB-AAFC-E0268C4E2F9C}"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3"/>
          <p:cNvSpPr>
            <a:spLocks noGrp="1"/>
          </p:cNvSpPr>
          <p:nvPr>
            <p:ph type="dt" sz="half" idx="10"/>
          </p:nvPr>
        </p:nvSpPr>
        <p:spPr/>
        <p:txBody>
          <a:bodyPr/>
          <a:lstStyle>
            <a:lvl1pPr>
              <a:defRPr/>
            </a:lvl1pPr>
          </a:lstStyle>
          <a:p>
            <a:pPr>
              <a:defRPr/>
            </a:pPr>
            <a:fld id="{F33F695D-56B6-4988-B525-17C0B299B3AE}" type="datetimeFigureOut">
              <a:rPr lang="pt-BR"/>
              <a:pPr>
                <a:defRPr/>
              </a:pPr>
              <a:t>10/11/2015</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08DDA1AE-CAAC-4305-903C-C0A7314528C2}"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29842" y="2505075"/>
            <a:ext cx="3868340"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29150" y="2505075"/>
            <a:ext cx="3887391"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3"/>
          <p:cNvSpPr>
            <a:spLocks noGrp="1"/>
          </p:cNvSpPr>
          <p:nvPr>
            <p:ph type="dt" sz="half" idx="10"/>
          </p:nvPr>
        </p:nvSpPr>
        <p:spPr/>
        <p:txBody>
          <a:bodyPr/>
          <a:lstStyle>
            <a:lvl1pPr>
              <a:defRPr/>
            </a:lvl1pPr>
          </a:lstStyle>
          <a:p>
            <a:pPr>
              <a:defRPr/>
            </a:pPr>
            <a:fld id="{82352746-8FCE-4FDB-B32F-279F27E3F832}" type="datetimeFigureOut">
              <a:rPr lang="pt-BR"/>
              <a:pPr>
                <a:defRPr/>
              </a:pPr>
              <a:t>10/11/2015</a:t>
            </a:fld>
            <a:endParaRPr lang="pt-BR"/>
          </a:p>
        </p:txBody>
      </p:sp>
      <p:sp>
        <p:nvSpPr>
          <p:cNvPr id="8" name="Footer Placeholder 4"/>
          <p:cNvSpPr>
            <a:spLocks noGrp="1"/>
          </p:cNvSpPr>
          <p:nvPr>
            <p:ph type="ftr" sz="quarter" idx="11"/>
          </p:nvPr>
        </p:nvSpPr>
        <p:spPr/>
        <p:txBody>
          <a:bodyPr/>
          <a:lstStyle>
            <a:lvl1pPr>
              <a:defRPr/>
            </a:lvl1pPr>
          </a:lstStyle>
          <a:p>
            <a:pPr>
              <a:defRPr/>
            </a:pPr>
            <a:endParaRPr lang="pt-BR"/>
          </a:p>
        </p:txBody>
      </p:sp>
      <p:sp>
        <p:nvSpPr>
          <p:cNvPr id="9" name="Slide Number Placeholder 5"/>
          <p:cNvSpPr>
            <a:spLocks noGrp="1"/>
          </p:cNvSpPr>
          <p:nvPr>
            <p:ph type="sldNum" sz="quarter" idx="12"/>
          </p:nvPr>
        </p:nvSpPr>
        <p:spPr/>
        <p:txBody>
          <a:bodyPr/>
          <a:lstStyle>
            <a:lvl1pPr>
              <a:defRPr/>
            </a:lvl1pPr>
          </a:lstStyle>
          <a:p>
            <a:pPr>
              <a:defRPr/>
            </a:pPr>
            <a:fld id="{3DDF33A6-DF79-4895-B8E2-67AC9037F49F}"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3"/>
          <p:cNvSpPr>
            <a:spLocks noGrp="1"/>
          </p:cNvSpPr>
          <p:nvPr>
            <p:ph type="dt" sz="half" idx="10"/>
          </p:nvPr>
        </p:nvSpPr>
        <p:spPr/>
        <p:txBody>
          <a:bodyPr/>
          <a:lstStyle>
            <a:lvl1pPr>
              <a:defRPr/>
            </a:lvl1pPr>
          </a:lstStyle>
          <a:p>
            <a:pPr>
              <a:defRPr/>
            </a:pPr>
            <a:fld id="{A8DFA1F8-9872-4A77-93A6-644E49164324}" type="datetimeFigureOut">
              <a:rPr lang="pt-BR"/>
              <a:pPr>
                <a:defRPr/>
              </a:pPr>
              <a:t>10/11/2015</a:t>
            </a:fld>
            <a:endParaRPr lang="pt-BR"/>
          </a:p>
        </p:txBody>
      </p:sp>
      <p:sp>
        <p:nvSpPr>
          <p:cNvPr id="4" name="Footer Placeholder 4"/>
          <p:cNvSpPr>
            <a:spLocks noGrp="1"/>
          </p:cNvSpPr>
          <p:nvPr>
            <p:ph type="ftr" sz="quarter" idx="11"/>
          </p:nvPr>
        </p:nvSpPr>
        <p:spPr/>
        <p:txBody>
          <a:bodyPr/>
          <a:lstStyle>
            <a:lvl1pPr>
              <a:defRPr/>
            </a:lvl1pPr>
          </a:lstStyle>
          <a:p>
            <a:pPr>
              <a:defRPr/>
            </a:pPr>
            <a:endParaRPr lang="pt-BR"/>
          </a:p>
        </p:txBody>
      </p:sp>
      <p:sp>
        <p:nvSpPr>
          <p:cNvPr id="5" name="Slide Number Placeholder 5"/>
          <p:cNvSpPr>
            <a:spLocks noGrp="1"/>
          </p:cNvSpPr>
          <p:nvPr>
            <p:ph type="sldNum" sz="quarter" idx="12"/>
          </p:nvPr>
        </p:nvSpPr>
        <p:spPr/>
        <p:txBody>
          <a:bodyPr/>
          <a:lstStyle>
            <a:lvl1pPr>
              <a:defRPr/>
            </a:lvl1pPr>
          </a:lstStyle>
          <a:p>
            <a:pPr>
              <a:defRPr/>
            </a:pPr>
            <a:fld id="{42449648-9B29-4408-91CE-2B4875999E99}"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95B351C-4F4C-467B-B36A-A158AAE20559}" type="datetimeFigureOut">
              <a:rPr lang="pt-BR"/>
              <a:pPr>
                <a:defRPr/>
              </a:pPr>
              <a:t>10/11/2015</a:t>
            </a:fld>
            <a:endParaRPr lang="pt-BR"/>
          </a:p>
        </p:txBody>
      </p:sp>
      <p:sp>
        <p:nvSpPr>
          <p:cNvPr id="3" name="Footer Placeholder 4"/>
          <p:cNvSpPr>
            <a:spLocks noGrp="1"/>
          </p:cNvSpPr>
          <p:nvPr>
            <p:ph type="ftr" sz="quarter" idx="11"/>
          </p:nvPr>
        </p:nvSpPr>
        <p:spPr/>
        <p:txBody>
          <a:bodyPr/>
          <a:lstStyle>
            <a:lvl1pPr>
              <a:defRPr/>
            </a:lvl1pPr>
          </a:lstStyle>
          <a:p>
            <a:pPr>
              <a:defRPr/>
            </a:pPr>
            <a:endParaRPr lang="pt-BR"/>
          </a:p>
        </p:txBody>
      </p:sp>
      <p:sp>
        <p:nvSpPr>
          <p:cNvPr id="4" name="Slide Number Placeholder 5"/>
          <p:cNvSpPr>
            <a:spLocks noGrp="1"/>
          </p:cNvSpPr>
          <p:nvPr>
            <p:ph type="sldNum" sz="quarter" idx="12"/>
          </p:nvPr>
        </p:nvSpPr>
        <p:spPr/>
        <p:txBody>
          <a:bodyPr/>
          <a:lstStyle>
            <a:lvl1pPr>
              <a:defRPr/>
            </a:lvl1pPr>
          </a:lstStyle>
          <a:p>
            <a:pPr>
              <a:defRPr/>
            </a:pPr>
            <a:fld id="{1E6438D5-6C11-4FC1-9068-7E3659E0AC6C}"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smtClean="0"/>
              <a:t>Clique para editar o título mestre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6CD988A3-62B6-4A4E-9847-ABCB0FE19AD3}" type="datetimeFigureOut">
              <a:rPr lang="pt-BR"/>
              <a:pPr>
                <a:defRPr/>
              </a:pPr>
              <a:t>10/11/2015</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420DEF3F-E037-4BFA-A139-D2AF94441EBC}"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7C065710-309F-4A4D-9702-FCDF0689111E}" type="datetimeFigureOut">
              <a:rPr lang="pt-BR"/>
              <a:pPr>
                <a:defRPr/>
              </a:pPr>
              <a:t>10/11/2015</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CC97FD7D-24A0-43C9-B9EA-6627CE171282}"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título mestre</a:t>
            </a:r>
            <a:endParaRPr lang="en-US" smtClean="0"/>
          </a:p>
        </p:txBody>
      </p:sp>
      <p:sp>
        <p:nvSpPr>
          <p:cNvPr id="1027" name="Text Placeholder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A5C6B99-E8FC-41F4-9E50-3E40F71CD83F}" type="datetimeFigureOut">
              <a:rPr lang="pt-BR"/>
              <a:pPr>
                <a:defRPr/>
              </a:pPr>
              <a:t>10/11/2015</a:t>
            </a:fld>
            <a:endParaRPr lang="pt-B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pt-B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55565C73-C38A-473C-B546-E8BF6570DB1E}"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aacpdappls.net.ms.gov.br/appls/legislacao/secoge/govato.nsf/448b683bce4ca84704256c0b00651e9d/ee59357deae5a78a04257a390045ccfe?OpenDocumen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aacpdappls.net.ms.gov.br/appls/legislacao/secoge/govato.nsf/448b683bce4ca84704256c0b00651e9d/6b26802ce73c0ecf04256bfd00678972?OpenDocumen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aacpdappls.net.ms.gov.br/appls/legislacao/secoge/govato.nsf/448b683bce4ca84704256c0b00651e9d/ee59357deae5a78a04257a390045ccfe?OpenDocume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aacpdappls.net.ms.gov.br/appls/legislacao/secoge/govato.nsf/fd8600de8a55c7fc04256b210079ce25/261e2ee1bf8a45a504256bfb007c6f34?OpenDocumen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aaraujo@imasul.ms.gov.b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aacpdappls.net.ms.gov.br/appls/legislacao/secoge/govato.nsf/66ecc3cfb53d53ff04256b140049444b/83f0132829e6dd01042579730043f8cb?OpenDocument" TargetMode="External"/><Relationship Id="rId2" Type="http://schemas.openxmlformats.org/officeDocument/2006/relationships/hyperlink" Target="http://aacpdappls.net.ms.gov.br/appls/legislacao/secoge/govato.nsf/66ecc3cfb53d53ff04256b140049444b/4651954e86e69092042573da00414909?OpenDocume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aacpdappls.net.ms.gov.br/appls/legislacao/secoge/govato.nsf/448b683bce4ca84704256c0b00651e9d/ee59357deae5a78a04257a390045ccfe?OpenDocumen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aacpdappls.net.ms.gov.br/appls/legislacao/secoge/govato.nsf/66ecc3cfb53d53ff04256b140049444b/83f0132829e6dd01042579730043f8cb?OpenDocument" TargetMode="External"/><Relationship Id="rId2" Type="http://schemas.openxmlformats.org/officeDocument/2006/relationships/hyperlink" Target="http://aacpdappls.net.ms.gov.br/appls/legislacao/secoge/govato.nsf/66ecc3cfb53d53ff04256b140049444b/4651954e86e69092042573da00414909?OpenDocumen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ço Reservado para Conteúdo 3"/>
          <p:cNvSpPr txBox="1">
            <a:spLocks/>
          </p:cNvSpPr>
          <p:nvPr/>
        </p:nvSpPr>
        <p:spPr bwMode="auto">
          <a:xfrm>
            <a:off x="-19050" y="2734710"/>
            <a:ext cx="9023350" cy="20150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0" indent="0" algn="ctr" rtl="0" fontAlgn="base">
              <a:lnSpc>
                <a:spcPct val="90000"/>
              </a:lnSpc>
              <a:spcBef>
                <a:spcPts val="1000"/>
              </a:spcBef>
              <a:spcAft>
                <a:spcPct val="0"/>
              </a:spcAft>
              <a:buFont typeface="Arial"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rtl="0" fontAlgn="base">
              <a:lnSpc>
                <a:spcPct val="90000"/>
              </a:lnSpc>
              <a:spcBef>
                <a:spcPts val="500"/>
              </a:spcBef>
              <a:spcAft>
                <a:spcPct val="0"/>
              </a:spcAft>
              <a:buFont typeface="Arial" charset="0"/>
              <a:buNone/>
              <a:defRPr sz="2000" kern="1200">
                <a:solidFill>
                  <a:schemeClr val="tx1"/>
                </a:solidFill>
                <a:latin typeface="+mn-lt"/>
                <a:ea typeface="+mn-ea"/>
                <a:cs typeface="+mn-cs"/>
              </a:defRPr>
            </a:lvl2pPr>
            <a:lvl3pPr marL="914400" indent="0" algn="ctr" rtl="0" fontAlgn="base">
              <a:lnSpc>
                <a:spcPct val="90000"/>
              </a:lnSpc>
              <a:spcBef>
                <a:spcPts val="500"/>
              </a:spcBef>
              <a:spcAft>
                <a:spcPct val="0"/>
              </a:spcAft>
              <a:buFont typeface="Arial" charset="0"/>
              <a:buNone/>
              <a:defRPr sz="1800" kern="1200">
                <a:solidFill>
                  <a:schemeClr val="tx1"/>
                </a:solidFill>
                <a:latin typeface="+mn-lt"/>
                <a:ea typeface="+mn-ea"/>
                <a:cs typeface="+mn-cs"/>
              </a:defRPr>
            </a:lvl3pPr>
            <a:lvl4pPr marL="1371600" indent="0" algn="ctr" rtl="0" fontAlgn="base">
              <a:lnSpc>
                <a:spcPct val="90000"/>
              </a:lnSpc>
              <a:spcBef>
                <a:spcPts val="500"/>
              </a:spcBef>
              <a:spcAft>
                <a:spcPct val="0"/>
              </a:spcAft>
              <a:buFont typeface="Arial" charset="0"/>
              <a:buNone/>
              <a:defRPr sz="1600" kern="1200">
                <a:solidFill>
                  <a:schemeClr val="tx1"/>
                </a:solidFill>
                <a:latin typeface="+mn-lt"/>
                <a:ea typeface="+mn-ea"/>
                <a:cs typeface="+mn-cs"/>
              </a:defRPr>
            </a:lvl4pPr>
            <a:lvl5pPr marL="1828800" indent="0" algn="ctr" rtl="0" fontAlgn="base">
              <a:lnSpc>
                <a:spcPct val="90000"/>
              </a:lnSpc>
              <a:spcBef>
                <a:spcPts val="500"/>
              </a:spcBef>
              <a:spcAft>
                <a:spcPct val="0"/>
              </a:spcAft>
              <a:buFont typeface="Arial"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t-BR" sz="4000" b="1" dirty="0" smtClean="0"/>
              <a:t>II Seminário ICMS Ecológico</a:t>
            </a:r>
          </a:p>
          <a:p>
            <a:endParaRPr lang="pt-BR" sz="1100" b="1" dirty="0" smtClean="0"/>
          </a:p>
          <a:p>
            <a:r>
              <a:rPr lang="pt-BR" b="1" dirty="0" smtClean="0"/>
              <a:t>Contextualização</a:t>
            </a:r>
          </a:p>
          <a:p>
            <a:r>
              <a:rPr lang="pt-BR" b="1" dirty="0" smtClean="0"/>
              <a:t>Componente Unidades de Conservação e Terras Indígenas</a:t>
            </a:r>
          </a:p>
        </p:txBody>
      </p:sp>
      <p:sp>
        <p:nvSpPr>
          <p:cNvPr id="2" name="CaixaDeTexto 1"/>
          <p:cNvSpPr txBox="1"/>
          <p:nvPr/>
        </p:nvSpPr>
        <p:spPr>
          <a:xfrm>
            <a:off x="1536700" y="4889500"/>
            <a:ext cx="5778500" cy="1323439"/>
          </a:xfrm>
          <a:prstGeom prst="rect">
            <a:avLst/>
          </a:prstGeom>
          <a:noFill/>
        </p:spPr>
        <p:txBody>
          <a:bodyPr wrap="square" rtlCol="0">
            <a:spAutoFit/>
          </a:bodyPr>
          <a:lstStyle/>
          <a:p>
            <a:pPr algn="ctr">
              <a:lnSpc>
                <a:spcPct val="100000"/>
              </a:lnSpc>
            </a:pPr>
            <a:r>
              <a:rPr lang="pt-BR" sz="2000" b="1" dirty="0">
                <a:solidFill>
                  <a:srgbClr val="00B050"/>
                </a:solidFill>
              </a:rPr>
              <a:t>Leonardo Tostes Palma</a:t>
            </a:r>
          </a:p>
          <a:p>
            <a:pPr algn="ctr">
              <a:lnSpc>
                <a:spcPct val="100000"/>
              </a:lnSpc>
            </a:pPr>
            <a:r>
              <a:rPr lang="pt-BR" sz="2000" b="1" dirty="0">
                <a:solidFill>
                  <a:srgbClr val="00B050"/>
                </a:solidFill>
              </a:rPr>
              <a:t>Gerente de Unidades de Conservação</a:t>
            </a:r>
            <a:r>
              <a:rPr lang="pt-BR" sz="4000" b="1" dirty="0">
                <a:solidFill>
                  <a:srgbClr val="00B050"/>
                </a:solidFill>
              </a:rPr>
              <a:t> </a:t>
            </a:r>
          </a:p>
          <a:p>
            <a:pPr algn="ctr"/>
            <a:endParaRPr lang="pt-BR"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gn="ctr">
              <a:lnSpc>
                <a:spcPct val="120000"/>
              </a:lnSpc>
              <a:buNone/>
            </a:pPr>
            <a:r>
              <a:rPr lang="pt-BR" sz="1600" dirty="0"/>
              <a:t>CAPÍTULO II</a:t>
            </a:r>
            <a:br>
              <a:rPr lang="pt-BR" sz="1600" dirty="0"/>
            </a:br>
            <a:r>
              <a:rPr lang="pt-BR" sz="1600" dirty="0"/>
              <a:t>DO CADASTRO ESTADUAL DE UNIDADES DE CONSERVAÇÃO (CEUC)</a:t>
            </a:r>
          </a:p>
          <a:p>
            <a:pPr marL="0" indent="0">
              <a:lnSpc>
                <a:spcPct val="120000"/>
              </a:lnSpc>
              <a:buNone/>
            </a:pPr>
            <a:r>
              <a:rPr lang="pt-BR" sz="1600" dirty="0"/>
              <a:t/>
            </a:r>
            <a:br>
              <a:rPr lang="pt-BR" sz="1600" dirty="0"/>
            </a:br>
            <a:r>
              <a:rPr lang="pt-BR" sz="1600" dirty="0"/>
              <a:t>Art. 3º O Cadastro Estadual de Unidades de Conservação indicado no § 1º do art. 3º da </a:t>
            </a:r>
            <a:r>
              <a:rPr lang="pt-BR" sz="1600" dirty="0">
                <a:hlinkClick r:id="rId2"/>
              </a:rPr>
              <a:t>Lei nº 4.219, de 2012</a:t>
            </a:r>
            <a:r>
              <a:rPr lang="pt-BR" sz="1600" dirty="0"/>
              <a:t>, será o instrumento de reconhecimento oficial do Estado de Mato Grosso do Sul, com vistas à partição de benefícios legais.</a:t>
            </a:r>
            <a:br>
              <a:rPr lang="pt-BR" sz="1600" dirty="0"/>
            </a:br>
            <a:r>
              <a:rPr lang="pt-BR" sz="1600" dirty="0"/>
              <a:t/>
            </a:r>
            <a:br>
              <a:rPr lang="pt-BR" sz="1600" dirty="0"/>
            </a:br>
            <a:r>
              <a:rPr lang="pt-BR" sz="1600" dirty="0"/>
              <a:t>Parágrafo único. O CEUC será mantido e gerenciado pelo Instituto de Meio Ambiente de Mato Grosso do Sul (IMASUL), mediante atendimento aos dispositivos constantes deste Decreto.</a:t>
            </a:r>
            <a:br>
              <a:rPr lang="pt-BR" sz="1600" dirty="0"/>
            </a:br>
            <a:r>
              <a:rPr lang="pt-BR" sz="1600" dirty="0"/>
              <a:t/>
            </a:r>
            <a:br>
              <a:rPr lang="pt-BR" sz="1600" dirty="0"/>
            </a:br>
            <a:r>
              <a:rPr lang="pt-BR" sz="1600" dirty="0"/>
              <a:t>Art. 4º O cadastramento no CEUC será condição inequívoca e prévia para:</a:t>
            </a:r>
            <a:br>
              <a:rPr lang="pt-BR" sz="1600" dirty="0"/>
            </a:br>
            <a:r>
              <a:rPr lang="pt-BR" sz="1600" dirty="0"/>
              <a:t/>
            </a:r>
            <a:br>
              <a:rPr lang="pt-BR" sz="1600" dirty="0"/>
            </a:br>
            <a:r>
              <a:rPr lang="pt-BR" sz="1600" dirty="0"/>
              <a:t>I - obter o reconhecimento pelo IMASUL, da existência da Unidade de Conservação (UC), habilitando-a a integrar o cálculo do índice percentual de cada município, relativo à partição do ICMS Ecológico;</a:t>
            </a:r>
            <a:br>
              <a:rPr lang="pt-BR" sz="1600" dirty="0"/>
            </a:br>
            <a:r>
              <a:rPr lang="pt-BR" sz="1600" dirty="0"/>
              <a:t/>
            </a:r>
            <a:br>
              <a:rPr lang="pt-BR" sz="1600" dirty="0"/>
            </a:br>
            <a:r>
              <a:rPr lang="pt-BR" sz="1600" dirty="0"/>
              <a:t>II - habilitar a UC a receber recursos oriundos de compensação ambiental, sem prejuízo da exigência de cadastramento no Cadastro Nacional de Unidades de Conservação (CNUC).</a:t>
            </a:r>
            <a:br>
              <a:rPr lang="pt-BR" sz="1600" dirty="0"/>
            </a:br>
            <a:endParaRPr lang="pt-BR" sz="1600" dirty="0"/>
          </a:p>
        </p:txBody>
      </p:sp>
    </p:spTree>
    <p:extLst>
      <p:ext uri="{BB962C8B-B14F-4D97-AF65-F5344CB8AC3E}">
        <p14:creationId xmlns:p14="http://schemas.microsoft.com/office/powerpoint/2010/main" val="3717697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nSpc>
                <a:spcPct val="120000"/>
              </a:lnSpc>
              <a:buNone/>
            </a:pPr>
            <a:r>
              <a:rPr lang="pt-BR" sz="1600" dirty="0" smtClean="0"/>
              <a:t>Art. 5º A inscrição ou a atualização dos dados cadastrais das Unidades de Conservação no CEUC será gratuita e, deverá ocorrer, impreterivelmente, até </a:t>
            </a:r>
            <a:r>
              <a:rPr lang="pt-BR" sz="1600" strike="sngStrike" dirty="0" smtClean="0">
                <a:solidFill>
                  <a:srgbClr val="FF0000"/>
                </a:solidFill>
              </a:rPr>
              <a:t>31 de março </a:t>
            </a:r>
            <a:r>
              <a:rPr lang="pt-BR" sz="1600" dirty="0" smtClean="0"/>
              <a:t>28 de fevereiro de cada ano.</a:t>
            </a:r>
            <a:br>
              <a:rPr lang="pt-BR" sz="1600" dirty="0" smtClean="0"/>
            </a:br>
            <a:r>
              <a:rPr lang="pt-BR" sz="1600" dirty="0" smtClean="0"/>
              <a:t/>
            </a:r>
            <a:br>
              <a:rPr lang="pt-BR" sz="1600" dirty="0" smtClean="0"/>
            </a:br>
            <a:r>
              <a:rPr lang="pt-BR" sz="1600" dirty="0" smtClean="0"/>
              <a:t>§ 1º Os dados cadastrais da UC deverão ser atualizados, em função da evolução de seus instrumentos de gestão e de controle ou em decorrência de outras alterações administrativas pertinentes.</a:t>
            </a:r>
            <a:br>
              <a:rPr lang="pt-BR" sz="1600" dirty="0" smtClean="0"/>
            </a:br>
            <a:r>
              <a:rPr lang="pt-BR" sz="1600" dirty="0" smtClean="0"/>
              <a:t/>
            </a:r>
            <a:br>
              <a:rPr lang="pt-BR" sz="1600" dirty="0" smtClean="0"/>
            </a:br>
            <a:r>
              <a:rPr lang="pt-BR" sz="1600" dirty="0" smtClean="0"/>
              <a:t>§ 2º Cabe ao IMASUL a inscrição e a atualização dos dados cadastrais das Unidades de Conservação criadas pelo Estado e aquelas criadas pela União que afetem o território de Mato Grosso do Sul.</a:t>
            </a:r>
            <a:br>
              <a:rPr lang="pt-BR" sz="1600" dirty="0" smtClean="0"/>
            </a:br>
            <a:r>
              <a:rPr lang="pt-BR" sz="1600" dirty="0" smtClean="0"/>
              <a:t/>
            </a:r>
            <a:br>
              <a:rPr lang="pt-BR" sz="1600" dirty="0" smtClean="0"/>
            </a:br>
            <a:r>
              <a:rPr lang="pt-BR" sz="1600" strike="sngStrike" dirty="0" smtClean="0">
                <a:solidFill>
                  <a:srgbClr val="FF0000"/>
                </a:solidFill>
              </a:rPr>
              <a:t>§ 3º O IMASUL deverá disponibilizar o CEUC em sua página oficial na Internet.</a:t>
            </a:r>
            <a:br>
              <a:rPr lang="pt-BR" sz="1600" strike="sngStrike" dirty="0" smtClean="0">
                <a:solidFill>
                  <a:srgbClr val="FF0000"/>
                </a:solidFill>
              </a:rPr>
            </a:br>
            <a:r>
              <a:rPr lang="pt-BR" sz="1600" dirty="0" smtClean="0"/>
              <a:t/>
            </a:r>
            <a:br>
              <a:rPr lang="pt-BR" sz="1600" dirty="0" smtClean="0"/>
            </a:br>
            <a:r>
              <a:rPr lang="pt-BR" sz="1600" dirty="0">
                <a:solidFill>
                  <a:srgbClr val="0070C0"/>
                </a:solidFill>
              </a:rPr>
              <a:t>§ 3º O </a:t>
            </a:r>
            <a:r>
              <a:rPr lang="pt-BR" sz="1600" dirty="0" err="1">
                <a:solidFill>
                  <a:srgbClr val="0070C0"/>
                </a:solidFill>
              </a:rPr>
              <a:t>Imasul</a:t>
            </a:r>
            <a:r>
              <a:rPr lang="pt-BR" sz="1600" dirty="0">
                <a:solidFill>
                  <a:srgbClr val="0070C0"/>
                </a:solidFill>
              </a:rPr>
              <a:t> deverá criar o cadastro eletrônico das Unidades de Conservação, o qual será mantido com a colaboração dos órgãos gestores envolvidos, propiciando sua consulta à comunidade.</a:t>
            </a:r>
          </a:p>
          <a:p>
            <a:pPr marL="0" indent="0">
              <a:lnSpc>
                <a:spcPct val="120000"/>
              </a:lnSpc>
              <a:buNone/>
            </a:pPr>
            <a:r>
              <a:rPr lang="pt-BR" sz="1600" dirty="0" smtClean="0"/>
              <a:t/>
            </a:r>
            <a:br>
              <a:rPr lang="pt-BR" sz="1600" dirty="0" smtClean="0"/>
            </a:br>
            <a:endParaRPr lang="pt-BR" sz="1600" dirty="0"/>
          </a:p>
        </p:txBody>
      </p:sp>
    </p:spTree>
    <p:extLst>
      <p:ext uri="{BB962C8B-B14F-4D97-AF65-F5344CB8AC3E}">
        <p14:creationId xmlns:p14="http://schemas.microsoft.com/office/powerpoint/2010/main" val="416293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nSpc>
                <a:spcPct val="120000"/>
              </a:lnSpc>
              <a:buNone/>
            </a:pPr>
            <a:r>
              <a:rPr lang="pt-BR" sz="1400" dirty="0">
                <a:solidFill>
                  <a:srgbClr val="0070C0"/>
                </a:solidFill>
              </a:rPr>
              <a:t>Art</a:t>
            </a:r>
            <a:r>
              <a:rPr lang="pt-BR" sz="1400" dirty="0"/>
              <a:t>. </a:t>
            </a:r>
            <a:r>
              <a:rPr lang="pt-BR" sz="1400" dirty="0">
                <a:solidFill>
                  <a:srgbClr val="0070C0"/>
                </a:solidFill>
              </a:rPr>
              <a:t>6º Os procedimentos técnico-jurídicos de criação de Unidade de Conservação, de realização de consulta pública, dos procedimentos e da documentação necessária à inscrição de UC no Cadastro Estadual, serão estipulados em resolução do titular da </a:t>
            </a:r>
            <a:r>
              <a:rPr lang="pt-BR" sz="1400" dirty="0" smtClean="0">
                <a:solidFill>
                  <a:srgbClr val="0070C0"/>
                </a:solidFill>
              </a:rPr>
              <a:t>pasta de meio ambiente</a:t>
            </a:r>
            <a:r>
              <a:rPr lang="pt-BR" sz="1400" dirty="0" smtClean="0">
                <a:solidFill>
                  <a:srgbClr val="0070C0"/>
                </a:solidFill>
              </a:rPr>
              <a:t>.</a:t>
            </a:r>
            <a:endParaRPr lang="pt-BR" sz="1400" dirty="0" smtClean="0">
              <a:solidFill>
                <a:srgbClr val="0070C0"/>
              </a:solidFill>
            </a:endParaRPr>
          </a:p>
          <a:p>
            <a:pPr marL="0" indent="0">
              <a:lnSpc>
                <a:spcPct val="120000"/>
              </a:lnSpc>
              <a:buNone/>
            </a:pPr>
            <a:r>
              <a:rPr lang="pt-BR" sz="1400" dirty="0" smtClean="0"/>
              <a:t>§ </a:t>
            </a:r>
            <a:r>
              <a:rPr lang="pt-BR" sz="1400" dirty="0"/>
              <a:t>1º Para serem inscritas no CEUC as </a:t>
            </a:r>
            <a:r>
              <a:rPr lang="pt-BR" sz="1400" dirty="0" err="1"/>
              <a:t>UCs</a:t>
            </a:r>
            <a:r>
              <a:rPr lang="pt-BR" sz="1400" dirty="0"/>
              <a:t> deverão ter características, denominação e objetivos definidos, que possibilitem sua identificação clara com uma das categorias do Sistema Nacional de Unidades de Conservação, conforme conceituadas na Lei Federal nº 9.985, de 18 de julho de 2000.</a:t>
            </a:r>
            <a:br>
              <a:rPr lang="pt-BR" sz="1400" dirty="0"/>
            </a:br>
            <a:r>
              <a:rPr lang="pt-BR" sz="1400" dirty="0"/>
              <a:t/>
            </a:r>
            <a:br>
              <a:rPr lang="pt-BR" sz="1400" dirty="0"/>
            </a:br>
            <a:r>
              <a:rPr lang="pt-BR" sz="1400" dirty="0"/>
              <a:t>§ 2º O IMASUL promoverá a análise da documentação apresentada, frente aos critérios de criação e gestão de </a:t>
            </a:r>
            <a:r>
              <a:rPr lang="pt-BR" sz="1400" dirty="0" err="1"/>
              <a:t>UCs</a:t>
            </a:r>
            <a:r>
              <a:rPr lang="pt-BR" sz="1400" dirty="0"/>
              <a:t>, dispostos na legislação pertinente, em especial na Lei Federal nº 9.985, de 2000, e no Decreto Federal nº 4.340, de 22 de agosto de </a:t>
            </a:r>
            <a:r>
              <a:rPr lang="pt-BR" sz="1400" dirty="0" smtClean="0"/>
              <a:t>2002 </a:t>
            </a:r>
            <a:r>
              <a:rPr lang="pt-BR" sz="1400" dirty="0" smtClean="0">
                <a:solidFill>
                  <a:srgbClr val="0070C0"/>
                </a:solidFill>
              </a:rPr>
              <a:t>e outras normativas</a:t>
            </a:r>
            <a:r>
              <a:rPr lang="pt-BR" sz="1400" dirty="0" smtClean="0"/>
              <a:t>.</a:t>
            </a:r>
            <a:r>
              <a:rPr lang="pt-BR" sz="1400" dirty="0"/>
              <a:t/>
            </a:r>
            <a:br>
              <a:rPr lang="pt-BR" sz="1400" dirty="0"/>
            </a:br>
            <a:r>
              <a:rPr lang="pt-BR" sz="1400" dirty="0"/>
              <a:t/>
            </a:r>
            <a:br>
              <a:rPr lang="pt-BR" sz="1400" dirty="0"/>
            </a:br>
            <a:r>
              <a:rPr lang="pt-BR" sz="1400" dirty="0"/>
              <a:t>§ 3º A identificação de qualquer incongruência ou vício, que indique possível nulidade do ato de criação da UC, implicará a suspensão do trâmite processual destinado à sua inscrição no CEUC, devendo o requerente ser prontamente notificado para prestar esclarecimentos, ou para corrigir as informações divergentes constatadas pelo IMASUL.</a:t>
            </a:r>
            <a:br>
              <a:rPr lang="pt-BR" sz="1400" dirty="0"/>
            </a:br>
            <a:r>
              <a:rPr lang="pt-BR" sz="1400" dirty="0"/>
              <a:t/>
            </a:r>
            <a:br>
              <a:rPr lang="pt-BR" sz="1400" dirty="0"/>
            </a:br>
            <a:r>
              <a:rPr lang="pt-BR" sz="1400" dirty="0"/>
              <a:t>§ 4º Concluídas as análises técnico-jurídicas para o cadastramento da UC, o Diretor-Presidente do IMASUL emitirá o ato decisório, que será prontamente notificado ao requerente e levado a público, por meio de publicação resumida no Diário Oficial do Estado.</a:t>
            </a:r>
          </a:p>
        </p:txBody>
      </p:sp>
    </p:spTree>
    <p:extLst>
      <p:ext uri="{BB962C8B-B14F-4D97-AF65-F5344CB8AC3E}">
        <p14:creationId xmlns:p14="http://schemas.microsoft.com/office/powerpoint/2010/main" val="1953929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nSpc>
                <a:spcPct val="120000"/>
              </a:lnSpc>
              <a:buNone/>
            </a:pPr>
            <a:r>
              <a:rPr lang="pt-BR" sz="1500" strike="sngStrike" dirty="0">
                <a:solidFill>
                  <a:srgbClr val="FF0000"/>
                </a:solidFill>
              </a:rPr>
              <a:t>Art. 7º Em caso de indeferimento do pedido de inscrição da UC no CEUC caberá ao requerente, no prazo de 20 dias da ciência da notificação, a apresentação de Recurso ao Diretor-Presidente do IMASUL, acompanhado de todos os documentos ou elementos de convicção necessários à revisão do caso.</a:t>
            </a:r>
            <a:br>
              <a:rPr lang="pt-BR" sz="1500" strike="sngStrike" dirty="0">
                <a:solidFill>
                  <a:srgbClr val="FF0000"/>
                </a:solidFill>
              </a:rPr>
            </a:br>
            <a:r>
              <a:rPr lang="pt-BR" sz="1500" strike="sngStrike" dirty="0">
                <a:solidFill>
                  <a:srgbClr val="FF0000"/>
                </a:solidFill>
              </a:rPr>
              <a:t/>
            </a:r>
            <a:br>
              <a:rPr lang="pt-BR" sz="1500" strike="sngStrike" dirty="0">
                <a:solidFill>
                  <a:srgbClr val="FF0000"/>
                </a:solidFill>
              </a:rPr>
            </a:br>
            <a:r>
              <a:rPr lang="pt-BR" sz="1500" strike="sngStrike" dirty="0">
                <a:solidFill>
                  <a:srgbClr val="FF0000"/>
                </a:solidFill>
              </a:rPr>
              <a:t>Parágrafo único. O Diretor-Presidente do IMASUL poderá acolher as razões do requerente, e determinar a inclusão da UC no CEUC ou encaminhar o processo ao Conselho Estadual de Controle Ambiental para deliberação acerca do assunto, consoante o disposto nos incisos IV e VI do art. 2º </a:t>
            </a:r>
            <a:r>
              <a:rPr lang="pt-BR" sz="1500" strike="sngStrike" dirty="0" smtClean="0">
                <a:solidFill>
                  <a:srgbClr val="FF0000"/>
                </a:solidFill>
              </a:rPr>
              <a:t>da </a:t>
            </a:r>
            <a:r>
              <a:rPr lang="pt-BR" sz="1500" strike="sngStrike" dirty="0" smtClean="0">
                <a:solidFill>
                  <a:srgbClr val="FF0000"/>
                </a:solidFill>
                <a:hlinkClick r:id="rId2"/>
              </a:rPr>
              <a:t>Lei</a:t>
            </a:r>
            <a:r>
              <a:rPr lang="pt-BR" sz="1500" strike="sngStrike" dirty="0">
                <a:solidFill>
                  <a:srgbClr val="FF0000"/>
                </a:solidFill>
                <a:hlinkClick r:id="rId2"/>
              </a:rPr>
              <a:t> nº 2.256, de 9 de julho de 2001</a:t>
            </a:r>
            <a:r>
              <a:rPr lang="pt-BR" sz="1500" strike="sngStrike" dirty="0">
                <a:solidFill>
                  <a:srgbClr val="FF0000"/>
                </a:solidFill>
              </a:rPr>
              <a:t>.</a:t>
            </a:r>
            <a:br>
              <a:rPr lang="pt-BR" sz="1500" strike="sngStrike" dirty="0">
                <a:solidFill>
                  <a:srgbClr val="FF0000"/>
                </a:solidFill>
              </a:rPr>
            </a:br>
            <a:r>
              <a:rPr lang="pt-BR" sz="1500" dirty="0"/>
              <a:t/>
            </a:r>
            <a:br>
              <a:rPr lang="pt-BR" sz="1500" dirty="0"/>
            </a:br>
            <a:r>
              <a:rPr lang="pt-BR" sz="1500" dirty="0"/>
              <a:t>Art. 8º A UC Municipal que não der cumprimento ao seu planejamento e gestão, por meio da execução de seu respectivo Plano de Proteção e Fiscalização, ou à elaboração de seu Plano de Manejo, ficará suspensa do CEUC e não será considerada para efeito de acesso aos benefícios indicados nos incisos do art. 4º deste Decreto</a:t>
            </a:r>
            <a:r>
              <a:rPr lang="pt-BR" sz="1500" dirty="0" smtClean="0"/>
              <a:t>.</a:t>
            </a:r>
          </a:p>
          <a:p>
            <a:pPr marL="0" indent="0">
              <a:lnSpc>
                <a:spcPct val="120000"/>
              </a:lnSpc>
              <a:buNone/>
            </a:pPr>
            <a:r>
              <a:rPr lang="pt-BR" sz="1500" dirty="0">
                <a:solidFill>
                  <a:srgbClr val="0070C0"/>
                </a:solidFill>
              </a:rPr>
              <a:t>Parágrafo Único: Os planos de manejo deverão ser aprovados e publicados pelo órgão gestor</a:t>
            </a:r>
            <a:r>
              <a:rPr lang="pt-BR" sz="1500" dirty="0" smtClean="0">
                <a:solidFill>
                  <a:srgbClr val="0070C0"/>
                </a:solidFill>
              </a:rPr>
              <a:t>.</a:t>
            </a:r>
          </a:p>
          <a:p>
            <a:pPr marL="0" indent="0">
              <a:lnSpc>
                <a:spcPct val="120000"/>
              </a:lnSpc>
              <a:buNone/>
            </a:pPr>
            <a:r>
              <a:rPr lang="pt-BR" sz="1600" dirty="0">
                <a:solidFill>
                  <a:srgbClr val="0070C0"/>
                </a:solidFill>
              </a:rPr>
              <a:t>Art. </a:t>
            </a:r>
            <a:r>
              <a:rPr lang="pt-BR" sz="1600" dirty="0" err="1" smtClean="0">
                <a:solidFill>
                  <a:srgbClr val="0070C0"/>
                </a:solidFill>
              </a:rPr>
              <a:t>x°</a:t>
            </a:r>
            <a:r>
              <a:rPr lang="pt-BR" sz="1600" dirty="0" smtClean="0">
                <a:solidFill>
                  <a:srgbClr val="0070C0"/>
                </a:solidFill>
              </a:rPr>
              <a:t> </a:t>
            </a:r>
            <a:r>
              <a:rPr lang="pt-BR" sz="1600" dirty="0">
                <a:solidFill>
                  <a:srgbClr val="0070C0"/>
                </a:solidFill>
              </a:rPr>
              <a:t>A não apresentação de arquivo em formato </a:t>
            </a:r>
            <a:r>
              <a:rPr lang="pt-BR" sz="1600" dirty="0" err="1">
                <a:solidFill>
                  <a:srgbClr val="0070C0"/>
                </a:solidFill>
              </a:rPr>
              <a:t>shapefile</a:t>
            </a:r>
            <a:r>
              <a:rPr lang="pt-BR" sz="1600" dirty="0">
                <a:solidFill>
                  <a:srgbClr val="0070C0"/>
                </a:solidFill>
              </a:rPr>
              <a:t> de unidade de conservação implicará em suspensão do CEUC e não será considerada para efeito de acesso aso benefícios indicados nos incisos do art. 4º deste Decreto. </a:t>
            </a:r>
          </a:p>
          <a:p>
            <a:pPr marL="0" indent="0">
              <a:lnSpc>
                <a:spcPct val="120000"/>
              </a:lnSpc>
              <a:buNone/>
            </a:pPr>
            <a:endParaRPr lang="pt-BR" sz="1500" dirty="0">
              <a:solidFill>
                <a:srgbClr val="0070C0"/>
              </a:solidFill>
            </a:endParaRPr>
          </a:p>
          <a:p>
            <a:pPr marL="0" indent="0">
              <a:lnSpc>
                <a:spcPct val="120000"/>
              </a:lnSpc>
              <a:buNone/>
            </a:pPr>
            <a:endParaRPr lang="pt-BR" sz="1500" dirty="0"/>
          </a:p>
        </p:txBody>
      </p:sp>
    </p:spTree>
    <p:extLst>
      <p:ext uri="{BB962C8B-B14F-4D97-AF65-F5344CB8AC3E}">
        <p14:creationId xmlns:p14="http://schemas.microsoft.com/office/powerpoint/2010/main" val="2887424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68300" y="1038225"/>
            <a:ext cx="8147050" cy="4351338"/>
          </a:xfrm>
        </p:spPr>
        <p:txBody>
          <a:bodyPr>
            <a:noAutofit/>
          </a:bodyPr>
          <a:lstStyle/>
          <a:p>
            <a:pPr marL="0" indent="0">
              <a:lnSpc>
                <a:spcPct val="100000"/>
              </a:lnSpc>
              <a:buNone/>
            </a:pPr>
            <a:r>
              <a:rPr lang="pt-BR" sz="1600" dirty="0"/>
              <a:t>Art. 9º As Unidades de Conservação Municipais, já cadastradas no IMASUL, deverão ser avaliadas quanto à existência de pendências em relação às exigências estabelecidas neste Decreto, e seus responsáveis notificados quanto à necessidade de eventuais ajustes e atualização de dados para efetivar sua inscrição no CEUC</a:t>
            </a:r>
            <a:r>
              <a:rPr lang="pt-BR" sz="1600" dirty="0" smtClean="0"/>
              <a:t>.</a:t>
            </a:r>
          </a:p>
          <a:p>
            <a:pPr marL="0" indent="0" algn="ctr">
              <a:lnSpc>
                <a:spcPct val="100000"/>
              </a:lnSpc>
              <a:buNone/>
            </a:pPr>
            <a:r>
              <a:rPr lang="pt-BR" sz="1600" dirty="0" smtClean="0"/>
              <a:t>CAPÍTULO </a:t>
            </a:r>
            <a:r>
              <a:rPr lang="pt-BR" sz="1600" dirty="0"/>
              <a:t>III</a:t>
            </a:r>
            <a:br>
              <a:rPr lang="pt-BR" sz="1600" dirty="0"/>
            </a:br>
            <a:r>
              <a:rPr lang="pt-BR" sz="1600" dirty="0"/>
              <a:t>DO CÁLCULO DO ICMS </a:t>
            </a:r>
            <a:r>
              <a:rPr lang="pt-BR" sz="1600" dirty="0" smtClean="0"/>
              <a:t>ECOLÓGICO</a:t>
            </a:r>
          </a:p>
          <a:p>
            <a:pPr marL="0" indent="0">
              <a:lnSpc>
                <a:spcPct val="100000"/>
              </a:lnSpc>
              <a:buNone/>
            </a:pPr>
            <a:r>
              <a:rPr lang="pt-BR" sz="1600" dirty="0" smtClean="0">
                <a:solidFill>
                  <a:srgbClr val="0070C0"/>
                </a:solidFill>
              </a:rPr>
              <a:t>Art</a:t>
            </a:r>
            <a:r>
              <a:rPr lang="pt-BR" sz="1600" dirty="0">
                <a:solidFill>
                  <a:srgbClr val="0070C0"/>
                </a:solidFill>
              </a:rPr>
              <a:t>. x</a:t>
            </a:r>
            <a:r>
              <a:rPr lang="pt-BR" sz="1600" dirty="0" smtClean="0">
                <a:solidFill>
                  <a:srgbClr val="0070C0"/>
                </a:solidFill>
              </a:rPr>
              <a:t> </a:t>
            </a:r>
            <a:r>
              <a:rPr lang="pt-BR" sz="1600" dirty="0">
                <a:solidFill>
                  <a:srgbClr val="0070C0"/>
                </a:solidFill>
              </a:rPr>
              <a:t>O Programa Estadual ICMS Ecológico é instrumento para consolidação do Sistema Estadual de Unidades de Conservação, da estratégia estadual para conservação da biodiversidade e da adequada gestão dos resíduos sólidos, tendo como objetivos fundamentais o aumento da superfície de áreas protegidas e da qualidade da sua conservação, a melhoria na gestão dos resíduos sólidos, bem como a promoção da justiça fiscal</a:t>
            </a:r>
            <a:r>
              <a:rPr lang="pt-BR" sz="1600" dirty="0" smtClean="0">
                <a:solidFill>
                  <a:srgbClr val="0070C0"/>
                </a:solidFill>
              </a:rPr>
              <a:t>.</a:t>
            </a:r>
          </a:p>
          <a:p>
            <a:pPr marL="0" indent="0">
              <a:lnSpc>
                <a:spcPct val="100000"/>
              </a:lnSpc>
              <a:buNone/>
            </a:pPr>
            <a:r>
              <a:rPr lang="pt-BR" sz="1600" strike="sngStrike" dirty="0" smtClean="0">
                <a:solidFill>
                  <a:srgbClr val="FF0000"/>
                </a:solidFill>
              </a:rPr>
              <a:t>Art</a:t>
            </a:r>
            <a:r>
              <a:rPr lang="pt-BR" sz="1600" strike="sngStrike" dirty="0">
                <a:solidFill>
                  <a:srgbClr val="FF0000"/>
                </a:solidFill>
              </a:rPr>
              <a:t>. 10. As fórmulas de cálculo para definição do percentual de ICMS ecológico devido a cada Município serão pré-determinadas em resolução do titular da SEMAC, observado o disposto neste Decreto, e guardada a correspondência com as seguintes diretrizes, que terão como fundamentos do processo de cálculo do ICMS Ecológico, procedimentos de caráter quantitativo e qualitativo em relação às unidades de conservação e gestão de resíduos sólidos</a:t>
            </a:r>
            <a:r>
              <a:rPr lang="pt-BR" sz="1600" strike="sngStrike" dirty="0" smtClean="0">
                <a:solidFill>
                  <a:srgbClr val="FF0000"/>
                </a:solidFill>
              </a:rPr>
              <a:t>:</a:t>
            </a:r>
          </a:p>
          <a:p>
            <a:pPr marL="0" indent="0">
              <a:lnSpc>
                <a:spcPct val="100000"/>
              </a:lnSpc>
              <a:buNone/>
            </a:pPr>
            <a:r>
              <a:rPr lang="pt-BR" sz="1600" dirty="0"/>
              <a:t/>
            </a:r>
            <a:br>
              <a:rPr lang="pt-BR" sz="1600" dirty="0"/>
            </a:br>
            <a:endParaRPr lang="pt-BR" sz="1600" dirty="0"/>
          </a:p>
        </p:txBody>
      </p:sp>
    </p:spTree>
    <p:extLst>
      <p:ext uri="{BB962C8B-B14F-4D97-AF65-F5344CB8AC3E}">
        <p14:creationId xmlns:p14="http://schemas.microsoft.com/office/powerpoint/2010/main" val="2602781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nSpc>
                <a:spcPct val="100000"/>
              </a:lnSpc>
              <a:buNone/>
            </a:pPr>
            <a:r>
              <a:rPr lang="pt-BR" sz="1800" dirty="0"/>
              <a:t/>
            </a:r>
            <a:br>
              <a:rPr lang="pt-BR" sz="1800" dirty="0"/>
            </a:br>
            <a:r>
              <a:rPr lang="pt-BR" sz="1800" dirty="0"/>
              <a:t>I - relativo a unidades de conservação e a terras indígenas:</a:t>
            </a:r>
            <a:br>
              <a:rPr lang="pt-BR" sz="1800" dirty="0"/>
            </a:br>
            <a:r>
              <a:rPr lang="pt-BR" sz="1800" dirty="0"/>
              <a:t/>
            </a:r>
            <a:br>
              <a:rPr lang="pt-BR" sz="1800" dirty="0"/>
            </a:br>
            <a:r>
              <a:rPr lang="pt-BR" sz="1800" dirty="0"/>
              <a:t>a) somente serão consideradas participantes dos benefícios do ICMS Ecológico as Unidades de Conservação devidamente inscritas no Cadastro Estadual de Unidades de Conservação (CEUC);</a:t>
            </a:r>
            <a:br>
              <a:rPr lang="pt-BR" sz="1800" dirty="0"/>
            </a:br>
            <a:r>
              <a:rPr lang="pt-BR" sz="1800" dirty="0"/>
              <a:t/>
            </a:r>
            <a:br>
              <a:rPr lang="pt-BR" sz="1800" dirty="0"/>
            </a:br>
            <a:r>
              <a:rPr lang="pt-BR" sz="1800" strike="sngStrike" dirty="0">
                <a:solidFill>
                  <a:srgbClr val="FF0000"/>
                </a:solidFill>
              </a:rPr>
              <a:t>b) o percentual relativo a cada Município será informado à Secretaria de Estado de Fazenda, pelo menos cinco dias úteis antes da publicação do índice-síntese, que compõe o rateio dos recursos do ICMS e publicado no Diário Oficial do Estado, por ato do titular da Secretaria de Estado de Meio Ambiente, do Planejamento, da Ciência e Tecnologia (SEMAC);</a:t>
            </a:r>
            <a:br>
              <a:rPr lang="pt-BR" sz="1800" strike="sngStrike" dirty="0">
                <a:solidFill>
                  <a:srgbClr val="FF0000"/>
                </a:solidFill>
              </a:rPr>
            </a:br>
            <a:r>
              <a:rPr lang="pt-BR" sz="1800" strike="sngStrike" dirty="0">
                <a:solidFill>
                  <a:srgbClr val="FF0000"/>
                </a:solidFill>
              </a:rPr>
              <a:t/>
            </a:r>
            <a:br>
              <a:rPr lang="pt-BR" sz="1800" strike="sngStrike" dirty="0">
                <a:solidFill>
                  <a:srgbClr val="FF0000"/>
                </a:solidFill>
              </a:rPr>
            </a:br>
            <a:r>
              <a:rPr lang="pt-BR" sz="1800" dirty="0"/>
              <a:t>c) no caso de sobreposição entre unidades de conservação de categorias de manejo diferentes, optar-se-á pela que implique maior índice ao município beneficiário;</a:t>
            </a:r>
          </a:p>
        </p:txBody>
      </p:sp>
    </p:spTree>
    <p:extLst>
      <p:ext uri="{BB962C8B-B14F-4D97-AF65-F5344CB8AC3E}">
        <p14:creationId xmlns:p14="http://schemas.microsoft.com/office/powerpoint/2010/main" val="3972725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nSpc>
                <a:spcPct val="100000"/>
              </a:lnSpc>
              <a:buNone/>
            </a:pPr>
            <a:r>
              <a:rPr lang="pt-BR" sz="1600" dirty="0"/>
              <a:t>II - relativo a resíduos sólidos:</a:t>
            </a:r>
            <a:br>
              <a:rPr lang="pt-BR" sz="1600" dirty="0"/>
            </a:br>
            <a:r>
              <a:rPr lang="pt-BR" sz="1600" dirty="0"/>
              <a:t/>
            </a:r>
            <a:br>
              <a:rPr lang="pt-BR" sz="1600" dirty="0"/>
            </a:br>
            <a:r>
              <a:rPr lang="pt-BR" sz="1600" dirty="0"/>
              <a:t>a) somente serão considerados participantes dos benefícios do ICMS Ecológico os municípios que informarem ao IMASUL a situação da Gestão de resíduos Sólidos, que manterá um Cadastro Estadual de Gestão de Resíduos Sólidos;</a:t>
            </a:r>
            <a:br>
              <a:rPr lang="pt-BR" sz="1600" dirty="0"/>
            </a:br>
            <a:r>
              <a:rPr lang="pt-BR" sz="1600" dirty="0"/>
              <a:t/>
            </a:r>
            <a:br>
              <a:rPr lang="pt-BR" sz="1600" dirty="0"/>
            </a:br>
            <a:r>
              <a:rPr lang="pt-BR" sz="1600" dirty="0"/>
              <a:t>b) os planos de gestão de resíduos sólidos deverão ser aprovados por meio de manifestação do Instituto de Meio Ambiente do Estado de Mato Grosso do Sul (IMASUL);</a:t>
            </a:r>
            <a:br>
              <a:rPr lang="pt-BR" sz="1600" dirty="0"/>
            </a:br>
            <a:r>
              <a:rPr lang="pt-BR" sz="1600" dirty="0"/>
              <a:t/>
            </a:r>
            <a:br>
              <a:rPr lang="pt-BR" sz="1600" dirty="0"/>
            </a:br>
            <a:r>
              <a:rPr lang="pt-BR" sz="1600" dirty="0"/>
              <a:t>c) o sistema e a implantação do serviço de coleta seletiva deverão ser apresentados e aprovados por meio de manifestação do Instituto de Meio Ambiente do Estado de Mato Grosso do Sul (IMASUL);</a:t>
            </a:r>
            <a:br>
              <a:rPr lang="pt-BR" sz="1600" dirty="0"/>
            </a:br>
            <a:r>
              <a:rPr lang="pt-BR" sz="1600" dirty="0"/>
              <a:t/>
            </a:r>
            <a:br>
              <a:rPr lang="pt-BR" sz="1600" dirty="0"/>
            </a:br>
            <a:r>
              <a:rPr lang="pt-BR" sz="1600" dirty="0"/>
              <a:t>d) os aterros sanitários utilizados como destinação final de resíduos sólidos ou rejeitos devem apresentar licenças de operação válidas emitidas por órgão ambiental competente;</a:t>
            </a:r>
            <a:br>
              <a:rPr lang="pt-BR" sz="1600" dirty="0"/>
            </a:br>
            <a:endParaRPr lang="pt-BR" sz="1600" dirty="0"/>
          </a:p>
        </p:txBody>
      </p:sp>
    </p:spTree>
    <p:extLst>
      <p:ext uri="{BB962C8B-B14F-4D97-AF65-F5344CB8AC3E}">
        <p14:creationId xmlns:p14="http://schemas.microsoft.com/office/powerpoint/2010/main" val="572413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nSpc>
                <a:spcPct val="100000"/>
              </a:lnSpc>
              <a:buNone/>
            </a:pPr>
            <a:r>
              <a:rPr lang="pt-BR" sz="1600" dirty="0"/>
              <a:t>e) 3/10 do percentual de 5% do rateio do ICMS Ecológico relativos aos resíduos sólidos deverão ser assim distribuídos:</a:t>
            </a:r>
            <a:br>
              <a:rPr lang="pt-BR" sz="1600" dirty="0"/>
            </a:br>
            <a:r>
              <a:rPr lang="pt-BR" sz="1600" dirty="0"/>
              <a:t/>
            </a:r>
            <a:br>
              <a:rPr lang="pt-BR" sz="1600" dirty="0"/>
            </a:br>
            <a:r>
              <a:rPr lang="pt-BR" sz="1600" dirty="0"/>
              <a:t>1. 1/10 aos municípios que possuam plano de gestão;</a:t>
            </a:r>
            <a:br>
              <a:rPr lang="pt-BR" sz="1600" dirty="0"/>
            </a:br>
            <a:r>
              <a:rPr lang="pt-BR" sz="1600" dirty="0"/>
              <a:t/>
            </a:r>
            <a:br>
              <a:rPr lang="pt-BR" sz="1600" dirty="0"/>
            </a:br>
            <a:r>
              <a:rPr lang="pt-BR" sz="1600" dirty="0"/>
              <a:t>2. 1/10 aos municípios que disponham de sistema de coleta seletiva;</a:t>
            </a:r>
            <a:br>
              <a:rPr lang="pt-BR" sz="1600" dirty="0"/>
            </a:br>
            <a:r>
              <a:rPr lang="pt-BR" sz="1600" dirty="0"/>
              <a:t/>
            </a:r>
            <a:br>
              <a:rPr lang="pt-BR" sz="1600" dirty="0"/>
            </a:br>
            <a:r>
              <a:rPr lang="pt-BR" sz="1600" dirty="0"/>
              <a:t>3. 1/10 aos municípios que comprovem disposição final de resíduos sólidos, em aterros sanitários devidamente licenciados;</a:t>
            </a:r>
            <a:br>
              <a:rPr lang="pt-BR" sz="1600" dirty="0"/>
            </a:br>
            <a:r>
              <a:rPr lang="pt-BR" sz="1600" dirty="0"/>
              <a:t/>
            </a:r>
            <a:br>
              <a:rPr lang="pt-BR" sz="1600" dirty="0"/>
            </a:br>
            <a:r>
              <a:rPr lang="pt-BR" sz="1600" dirty="0"/>
              <a:t>f) no componente “coleta seletiva” a pontuação será atribuída quando atender no mínimo 25% do volume de resíduos gerados, tendo por base a geração per capta diagnosticada no Plano de Gestão de Resíduos Sólidos e será gradada à razão de percentuais fixos com intervalo de 25% do volume de resíduos gerados, conforme regulamentação do titular da SEMAC;</a:t>
            </a:r>
            <a:br>
              <a:rPr lang="pt-BR" sz="1600" dirty="0"/>
            </a:br>
            <a:r>
              <a:rPr lang="pt-BR" sz="1600" dirty="0"/>
              <a:t/>
            </a:r>
            <a:br>
              <a:rPr lang="pt-BR" sz="1600" dirty="0"/>
            </a:br>
            <a:r>
              <a:rPr lang="pt-BR" sz="1600" dirty="0"/>
              <a:t>g) serão admitidos pelo IMASUL os Planos de Resíduos Sólidos inseridos no Plano de Saneamento Básico previsto na Lei Federal nº 11.445, de 5 de janeiro de 2007, desde que tenham conteúdo mínimo equivalente ao disposto no art. 19 da Lei Federal nº 12.305, de 2 de agosto de 2010.</a:t>
            </a:r>
          </a:p>
        </p:txBody>
      </p:sp>
    </p:spTree>
    <p:extLst>
      <p:ext uri="{BB962C8B-B14F-4D97-AF65-F5344CB8AC3E}">
        <p14:creationId xmlns:p14="http://schemas.microsoft.com/office/powerpoint/2010/main" val="3566516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nSpc>
                <a:spcPct val="100000"/>
              </a:lnSpc>
              <a:buNone/>
            </a:pPr>
            <a:r>
              <a:rPr lang="pt-BR" sz="1600" dirty="0"/>
              <a:t>e) 3/10 do percentual de 5% do rateio do ICMS Ecológico relativos aos resíduos sólidos deverão ser assim distribuídos:</a:t>
            </a:r>
            <a:br>
              <a:rPr lang="pt-BR" sz="1600" dirty="0"/>
            </a:br>
            <a:r>
              <a:rPr lang="pt-BR" sz="1600" dirty="0"/>
              <a:t/>
            </a:r>
            <a:br>
              <a:rPr lang="pt-BR" sz="1600" dirty="0"/>
            </a:br>
            <a:r>
              <a:rPr lang="pt-BR" sz="1600" dirty="0"/>
              <a:t>1. 1/10 aos municípios que possuam plano de gestão;</a:t>
            </a:r>
            <a:br>
              <a:rPr lang="pt-BR" sz="1600" dirty="0"/>
            </a:br>
            <a:r>
              <a:rPr lang="pt-BR" sz="1600" dirty="0"/>
              <a:t/>
            </a:r>
            <a:br>
              <a:rPr lang="pt-BR" sz="1600" dirty="0"/>
            </a:br>
            <a:r>
              <a:rPr lang="pt-BR" sz="1600" dirty="0"/>
              <a:t>2. 1/10 aos municípios que disponham de sistema de coleta seletiva;</a:t>
            </a:r>
            <a:br>
              <a:rPr lang="pt-BR" sz="1600" dirty="0"/>
            </a:br>
            <a:r>
              <a:rPr lang="pt-BR" sz="1600" dirty="0"/>
              <a:t/>
            </a:r>
            <a:br>
              <a:rPr lang="pt-BR" sz="1600" dirty="0"/>
            </a:br>
            <a:r>
              <a:rPr lang="pt-BR" sz="1600" dirty="0"/>
              <a:t>3. 1/10 aos municípios que comprovem disposição final de resíduos sólidos, em aterros sanitários devidamente licenciados;</a:t>
            </a:r>
            <a:br>
              <a:rPr lang="pt-BR" sz="1600" dirty="0"/>
            </a:br>
            <a:r>
              <a:rPr lang="pt-BR" sz="1600" dirty="0"/>
              <a:t/>
            </a:r>
            <a:br>
              <a:rPr lang="pt-BR" sz="1600" dirty="0"/>
            </a:br>
            <a:r>
              <a:rPr lang="pt-BR" sz="1600" dirty="0"/>
              <a:t>f) no componente “coleta seletiva” a pontuação será atribuída quando atender no mínimo 25% do volume de resíduos gerados, tendo por base a geração per capta diagnosticada no Plano de Gestão de Resíduos Sólidos e será gradada à razão de percentuais fixos com intervalo de 25% do volume de resíduos gerados, conforme regulamentação do titular da SEMAC;</a:t>
            </a:r>
            <a:br>
              <a:rPr lang="pt-BR" sz="1600" dirty="0"/>
            </a:br>
            <a:r>
              <a:rPr lang="pt-BR" sz="1600" dirty="0"/>
              <a:t/>
            </a:r>
            <a:br>
              <a:rPr lang="pt-BR" sz="1600" dirty="0"/>
            </a:br>
            <a:r>
              <a:rPr lang="pt-BR" sz="1600" dirty="0"/>
              <a:t>g) serão admitidos pelo IMASUL os Planos de Resíduos Sólidos inseridos no Plano de Saneamento Básico previsto na Lei Federal nº 11.445, de 5 de janeiro de 2007, desde que tenham conteúdo mínimo equivalente ao disposto no art. 19 da Lei Federal nº 12.305, de 2 de agosto de 2010</a:t>
            </a:r>
            <a:r>
              <a:rPr lang="pt-BR" sz="1600" dirty="0" smtClean="0"/>
              <a:t>.</a:t>
            </a:r>
            <a:r>
              <a:rPr lang="pt-BR" sz="1600" dirty="0"/>
              <a:t> </a:t>
            </a:r>
            <a:endParaRPr lang="pt-BR" sz="1600" dirty="0" smtClean="0"/>
          </a:p>
          <a:p>
            <a:pPr marL="0" indent="0">
              <a:lnSpc>
                <a:spcPct val="100000"/>
              </a:lnSpc>
              <a:buNone/>
            </a:pPr>
            <a:r>
              <a:rPr lang="pt-BR" sz="1600" dirty="0" smtClean="0"/>
              <a:t>Art</a:t>
            </a:r>
            <a:r>
              <a:rPr lang="pt-BR" sz="1600" dirty="0"/>
              <a:t>. 11. As informações relativas a Resíduos Sólidos só serão consideradas para composição do Índice Anual do ICMS no critério ambiental quando enviadas até o dia 15 de maio de cada ano.</a:t>
            </a:r>
          </a:p>
        </p:txBody>
      </p:sp>
    </p:spTree>
    <p:extLst>
      <p:ext uri="{BB962C8B-B14F-4D97-AF65-F5344CB8AC3E}">
        <p14:creationId xmlns:p14="http://schemas.microsoft.com/office/powerpoint/2010/main" val="3256961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gn="ctr">
              <a:lnSpc>
                <a:spcPct val="100000"/>
              </a:lnSpc>
              <a:buNone/>
            </a:pPr>
            <a:r>
              <a:rPr lang="pt-BR" sz="1600" dirty="0"/>
              <a:t>CAPÍTULO IV</a:t>
            </a:r>
            <a:br>
              <a:rPr lang="pt-BR" sz="1600" dirty="0"/>
            </a:br>
            <a:r>
              <a:rPr lang="pt-BR" sz="1600" dirty="0"/>
              <a:t>DISPOSIÇÕES TRANSITÓRIAS</a:t>
            </a:r>
          </a:p>
          <a:p>
            <a:pPr marL="0" indent="0">
              <a:lnSpc>
                <a:spcPct val="100000"/>
              </a:lnSpc>
              <a:buNone/>
            </a:pPr>
            <a:r>
              <a:rPr lang="pt-BR" sz="1600" dirty="0"/>
              <a:t/>
            </a:r>
            <a:br>
              <a:rPr lang="pt-BR" sz="1600" dirty="0"/>
            </a:br>
            <a:r>
              <a:rPr lang="pt-BR" sz="1600" dirty="0"/>
              <a:t>Art. 12. Excepcionalmente, para o cálculo do componente especificado no art. 4º, inciso II, da </a:t>
            </a:r>
            <a:r>
              <a:rPr lang="pt-BR" sz="1600" dirty="0" err="1">
                <a:hlinkClick r:id="rId2"/>
              </a:rPr>
              <a:t>Leinº</a:t>
            </a:r>
            <a:r>
              <a:rPr lang="pt-BR" sz="1600" dirty="0">
                <a:hlinkClick r:id="rId2"/>
              </a:rPr>
              <a:t> 4.219, de 2012</a:t>
            </a:r>
            <a:r>
              <a:rPr lang="pt-BR" sz="1600" dirty="0"/>
              <a:t>, o equivalente ao biênio 2014/2015, levar-se-á em conta que:</a:t>
            </a:r>
            <a:br>
              <a:rPr lang="pt-BR" sz="1600" dirty="0"/>
            </a:br>
            <a:r>
              <a:rPr lang="pt-BR" sz="1600" dirty="0"/>
              <a:t/>
            </a:r>
            <a:br>
              <a:rPr lang="pt-BR" sz="1600" dirty="0"/>
            </a:br>
            <a:r>
              <a:rPr lang="pt-BR" sz="1600" dirty="0"/>
              <a:t>I - para a geração do índice provisório será considerado o critério Plano de Gestão de Resíduos Sólidos e Disposição Final de Resíduos Sólidos, na proporção de 1/10 cada um;</a:t>
            </a:r>
            <a:br>
              <a:rPr lang="pt-BR" sz="1600" dirty="0"/>
            </a:br>
            <a:r>
              <a:rPr lang="pt-BR" sz="1600" dirty="0"/>
              <a:t/>
            </a:r>
            <a:br>
              <a:rPr lang="pt-BR" sz="1600" dirty="0"/>
            </a:br>
            <a:r>
              <a:rPr lang="pt-BR" sz="1600" dirty="0"/>
              <a:t>II - para a distribuição do 1/10 previsto no art. 10, inciso II, alínea “e”, item 2 deste Decreto, referente à Sistema de Coleta Seletiva, será considerado se pelo menos 10 municípios atenderem ao critério; caso contrário, a distribuição será na proporção de:</a:t>
            </a:r>
            <a:br>
              <a:rPr lang="pt-BR" sz="1600" dirty="0"/>
            </a:br>
            <a:r>
              <a:rPr lang="pt-BR" sz="1600" dirty="0"/>
              <a:t/>
            </a:r>
            <a:br>
              <a:rPr lang="pt-BR" sz="1600" dirty="0"/>
            </a:br>
            <a:r>
              <a:rPr lang="pt-BR" sz="1600" dirty="0"/>
              <a:t>a) 80% para os municípios que atenderem ao critério Disposição Final de Resíduos Sólidos;</a:t>
            </a:r>
            <a:br>
              <a:rPr lang="pt-BR" sz="1600" dirty="0"/>
            </a:br>
            <a:r>
              <a:rPr lang="pt-BR" sz="1600" dirty="0"/>
              <a:t/>
            </a:r>
            <a:br>
              <a:rPr lang="pt-BR" sz="1600" dirty="0"/>
            </a:br>
            <a:r>
              <a:rPr lang="pt-BR" sz="1600" dirty="0"/>
              <a:t>b) 20% para os municípios que atenderem ao critério Plano de Gestão de Resíduos sólidos;</a:t>
            </a:r>
            <a:br>
              <a:rPr lang="pt-BR" sz="1600" dirty="0"/>
            </a:br>
            <a:r>
              <a:rPr lang="pt-BR" sz="1600" dirty="0"/>
              <a:t/>
            </a:r>
            <a:br>
              <a:rPr lang="pt-BR" sz="1600" dirty="0"/>
            </a:br>
            <a:r>
              <a:rPr lang="pt-BR" sz="1600" dirty="0"/>
              <a:t>III - para a geração do índice provisório serão consideradas, no critério Resíduos Sólidos, as informações disponíveis de Disposição Final Adequada e os Planos de Resíduos Sólidos apresentados ao IMASUL;</a:t>
            </a:r>
            <a:br>
              <a:rPr lang="pt-BR" sz="1600" dirty="0"/>
            </a:br>
            <a:endParaRPr lang="pt-BR" sz="1600" dirty="0"/>
          </a:p>
        </p:txBody>
      </p:sp>
    </p:spTree>
    <p:extLst>
      <p:ext uri="{BB962C8B-B14F-4D97-AF65-F5344CB8AC3E}">
        <p14:creationId xmlns:p14="http://schemas.microsoft.com/office/powerpoint/2010/main" val="3787145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O que é ICMS Ecológico?</a:t>
            </a:r>
            <a:endParaRPr lang="pt-BR" dirty="0"/>
          </a:p>
        </p:txBody>
      </p:sp>
      <p:sp>
        <p:nvSpPr>
          <p:cNvPr id="3" name="Espaço Reservado para Conteúdo 2"/>
          <p:cNvSpPr>
            <a:spLocks noGrp="1"/>
          </p:cNvSpPr>
          <p:nvPr>
            <p:ph idx="1"/>
          </p:nvPr>
        </p:nvSpPr>
        <p:spPr>
          <a:xfrm>
            <a:off x="88900" y="1825625"/>
            <a:ext cx="8775700" cy="4351338"/>
          </a:xfrm>
        </p:spPr>
        <p:txBody>
          <a:bodyPr>
            <a:normAutofit/>
          </a:bodyPr>
          <a:lstStyle/>
          <a:p>
            <a:pPr marL="0" indent="0" algn="ctr">
              <a:lnSpc>
                <a:spcPct val="100000"/>
              </a:lnSpc>
              <a:buNone/>
            </a:pPr>
            <a:r>
              <a:rPr lang="pt-BR" sz="2000" dirty="0"/>
              <a:t>O </a:t>
            </a:r>
            <a:r>
              <a:rPr lang="pt-BR" sz="2000" b="1" dirty="0"/>
              <a:t>ICMS Ecológico</a:t>
            </a:r>
            <a:r>
              <a:rPr lang="pt-BR" sz="2000" dirty="0"/>
              <a:t> é um mecanismo tributário que possibilita aos municípios acesso a parcelas maiores que àquelas que já têm direito, dos recursos financeiros arrecadados pelos Estados através do Imposto sobre Circulação de Mercadorias e Serviços, o ICMS, em razão do atendimento de determinados critérios ambientais estabelecidos em leis estaduais. Não é um novo imposto, mas sim a introdução de novos critérios de redistribuição de recursos do ICMS, que reflete o nível da atividade econômica nos municípios em conjunto com a preservação do meio ambiente.</a:t>
            </a:r>
          </a:p>
        </p:txBody>
      </p:sp>
    </p:spTree>
    <p:extLst>
      <p:ext uri="{BB962C8B-B14F-4D97-AF65-F5344CB8AC3E}">
        <p14:creationId xmlns:p14="http://schemas.microsoft.com/office/powerpoint/2010/main" val="31213355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nSpc>
                <a:spcPct val="100000"/>
              </a:lnSpc>
              <a:buNone/>
            </a:pPr>
            <a:r>
              <a:rPr lang="pt-BR" sz="1600" dirty="0"/>
              <a:t>IV - para a geração do índice definitivo serão considerados, apenas, os municípios que enviarem a documentação exigida, dentro do prazo estabelecido no inciso VII deste artigo, e serão confirmados se após a análise ficar comprovado que atendem ao estabelecido neste Decreto, e que os Planos têm o conteúdo mínimo estabelecido no art. 19 da Lei Federal nº 12.305, de 2010;</a:t>
            </a:r>
            <a:br>
              <a:rPr lang="pt-BR" sz="1600" dirty="0"/>
            </a:br>
            <a:r>
              <a:rPr lang="pt-BR" sz="1600" dirty="0"/>
              <a:t/>
            </a:r>
            <a:br>
              <a:rPr lang="pt-BR" sz="1600" dirty="0"/>
            </a:br>
            <a:r>
              <a:rPr lang="pt-BR" sz="1600" dirty="0"/>
              <a:t>V - para a confirmação do índice provisório do critério Resíduos Sólidos Disposição Final Adequada de Resíduos Sólidos em aterros sanitários, deverá ser encaminhada no prazo estabelecido, a licença ambiental de operação válida;</a:t>
            </a:r>
            <a:br>
              <a:rPr lang="pt-BR" sz="1600" dirty="0"/>
            </a:br>
            <a:r>
              <a:rPr lang="pt-BR" sz="1600" dirty="0"/>
              <a:t/>
            </a:r>
            <a:br>
              <a:rPr lang="pt-BR" sz="1600" dirty="0"/>
            </a:br>
            <a:r>
              <a:rPr lang="pt-BR" sz="1600" dirty="0"/>
              <a:t>VI - para a comprovação da Disposição Final Adequada de Resíduos Sólidos em aterros sanitários, particulares ou consorciados, esta poderá ocorrer no mesmo prazo estipulado, acompanhada do respectivo contrato de programa, contrato de rateio ou contrato de prestação de serviços, juntamente com a respectiva Licença de Operação válida, emitida do aterro sanitário utilizado;</a:t>
            </a:r>
            <a:br>
              <a:rPr lang="pt-BR" sz="1600" dirty="0"/>
            </a:br>
            <a:r>
              <a:rPr lang="pt-BR" sz="1600" dirty="0"/>
              <a:t/>
            </a:r>
            <a:br>
              <a:rPr lang="pt-BR" sz="1600" dirty="0"/>
            </a:br>
            <a:r>
              <a:rPr lang="pt-BR" sz="1600" dirty="0"/>
              <a:t>VII - para a análise do critério Resíduos Sólidos serão aceitos os documentos que forem encaminhados ao IMASUL até 60 dias após a publicação do índice provisório, que poderão ser considerados para a composição do índice definitivo, atendidas as exigências deste Decreto, independentemente de recurso.</a:t>
            </a:r>
            <a:br>
              <a:rPr lang="pt-BR" sz="1600" dirty="0"/>
            </a:br>
            <a:r>
              <a:rPr lang="pt-BR" sz="1600" dirty="0"/>
              <a:t/>
            </a:r>
            <a:br>
              <a:rPr lang="pt-BR" sz="1600" dirty="0"/>
            </a:br>
            <a:endParaRPr lang="pt-BR" sz="1600" dirty="0"/>
          </a:p>
        </p:txBody>
      </p:sp>
    </p:spTree>
    <p:extLst>
      <p:ext uri="{BB962C8B-B14F-4D97-AF65-F5344CB8AC3E}">
        <p14:creationId xmlns:p14="http://schemas.microsoft.com/office/powerpoint/2010/main" val="3347705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32012" y="573205"/>
            <a:ext cx="8775510" cy="5535518"/>
          </a:xfrm>
        </p:spPr>
        <p:txBody>
          <a:bodyPr>
            <a:noAutofit/>
          </a:bodyPr>
          <a:lstStyle/>
          <a:p>
            <a:pPr marL="0" indent="0" algn="ctr">
              <a:buNone/>
            </a:pPr>
            <a:r>
              <a:rPr lang="pt-BR" sz="1600" dirty="0">
                <a:solidFill>
                  <a:srgbClr val="0070C0"/>
                </a:solidFill>
              </a:rPr>
              <a:t>CAPÍTULO </a:t>
            </a:r>
            <a:r>
              <a:rPr lang="pt-BR" sz="1600" dirty="0" smtClean="0">
                <a:solidFill>
                  <a:srgbClr val="0070C0"/>
                </a:solidFill>
              </a:rPr>
              <a:t>V</a:t>
            </a:r>
            <a:r>
              <a:rPr lang="pt-BR" sz="1600" dirty="0">
                <a:solidFill>
                  <a:srgbClr val="0070C0"/>
                </a:solidFill>
              </a:rPr>
              <a:t/>
            </a:r>
            <a:br>
              <a:rPr lang="pt-BR" sz="1600" dirty="0">
                <a:solidFill>
                  <a:srgbClr val="0070C0"/>
                </a:solidFill>
              </a:rPr>
            </a:br>
            <a:r>
              <a:rPr lang="pt-BR" sz="1600" dirty="0">
                <a:solidFill>
                  <a:srgbClr val="0070C0"/>
                </a:solidFill>
              </a:rPr>
              <a:t>DISPOSIÇÕES </a:t>
            </a:r>
            <a:r>
              <a:rPr lang="pt-BR" sz="1600" dirty="0" smtClean="0">
                <a:solidFill>
                  <a:srgbClr val="0070C0"/>
                </a:solidFill>
              </a:rPr>
              <a:t>FINAIS</a:t>
            </a:r>
          </a:p>
          <a:p>
            <a:pPr marL="0" indent="0">
              <a:buNone/>
            </a:pPr>
            <a:r>
              <a:rPr lang="pt-BR" sz="1600" dirty="0" smtClean="0">
                <a:solidFill>
                  <a:srgbClr val="0070C0"/>
                </a:solidFill>
              </a:rPr>
              <a:t>Art</a:t>
            </a:r>
            <a:r>
              <a:rPr lang="pt-BR" sz="1600" dirty="0">
                <a:solidFill>
                  <a:srgbClr val="0070C0"/>
                </a:solidFill>
              </a:rPr>
              <a:t>. </a:t>
            </a:r>
            <a:r>
              <a:rPr lang="pt-BR" sz="1600" dirty="0" smtClean="0">
                <a:solidFill>
                  <a:srgbClr val="0070C0"/>
                </a:solidFill>
              </a:rPr>
              <a:t>x </a:t>
            </a:r>
            <a:r>
              <a:rPr lang="pt-BR" sz="1600" dirty="0">
                <a:solidFill>
                  <a:srgbClr val="0070C0"/>
                </a:solidFill>
              </a:rPr>
              <a:t>Observado o disposto neste Decreto, serão definidos em resolução do titular da </a:t>
            </a:r>
            <a:r>
              <a:rPr lang="pt-BR" sz="1600" dirty="0" smtClean="0">
                <a:solidFill>
                  <a:srgbClr val="0070C0"/>
                </a:solidFill>
              </a:rPr>
              <a:t>pasta de meio ambiente:</a:t>
            </a:r>
            <a:endParaRPr lang="pt-BR" sz="1600" dirty="0" smtClean="0">
              <a:solidFill>
                <a:srgbClr val="0070C0"/>
              </a:solidFill>
            </a:endParaRPr>
          </a:p>
          <a:p>
            <a:pPr marL="0" lvl="0" indent="0">
              <a:buNone/>
            </a:pPr>
            <a:r>
              <a:rPr lang="pt-BR" sz="1600" dirty="0" smtClean="0">
                <a:solidFill>
                  <a:srgbClr val="0070C0"/>
                </a:solidFill>
              </a:rPr>
              <a:t>I - os critérios a serem avaliados e as fórmulas de cálculo para definição do índice do ICMS ecológico devido a cada Município em relação às unidades de conservação e gestão de resíduos sólidos;</a:t>
            </a:r>
          </a:p>
          <a:p>
            <a:pPr marL="0" indent="0">
              <a:buNone/>
            </a:pPr>
            <a:r>
              <a:rPr lang="pt-BR" sz="1600" dirty="0" smtClean="0">
                <a:solidFill>
                  <a:srgbClr val="0070C0"/>
                </a:solidFill>
              </a:rPr>
              <a:t>II - o </a:t>
            </a:r>
            <a:r>
              <a:rPr lang="pt-BR" sz="1600" dirty="0">
                <a:solidFill>
                  <a:srgbClr val="0070C0"/>
                </a:solidFill>
              </a:rPr>
              <a:t>prazo para  requerer a participação na alíquota de distribuição do ICMS Ecológico com a documentação exigida e o prazo para interposição de recurso;</a:t>
            </a:r>
          </a:p>
          <a:p>
            <a:pPr marL="0" indent="0">
              <a:buNone/>
            </a:pPr>
            <a:r>
              <a:rPr lang="pt-BR" sz="1600" dirty="0" smtClean="0">
                <a:solidFill>
                  <a:srgbClr val="0070C0"/>
                </a:solidFill>
              </a:rPr>
              <a:t>Art</a:t>
            </a:r>
            <a:r>
              <a:rPr lang="pt-BR" sz="1600" dirty="0">
                <a:solidFill>
                  <a:srgbClr val="0070C0"/>
                </a:solidFill>
              </a:rPr>
              <a:t>. x</a:t>
            </a:r>
            <a:r>
              <a:rPr lang="pt-BR" sz="1600" dirty="0" smtClean="0">
                <a:solidFill>
                  <a:srgbClr val="0070C0"/>
                </a:solidFill>
              </a:rPr>
              <a:t> </a:t>
            </a:r>
            <a:r>
              <a:rPr lang="pt-BR" sz="1600" dirty="0">
                <a:solidFill>
                  <a:srgbClr val="0070C0"/>
                </a:solidFill>
              </a:rPr>
              <a:t>O Índice do ICMS Ecológico deverá ser informado à Secretaria de Estado de Fazenda, por ato do titular da </a:t>
            </a:r>
            <a:r>
              <a:rPr lang="pt-BR" sz="1600" dirty="0" smtClean="0">
                <a:solidFill>
                  <a:srgbClr val="0070C0"/>
                </a:solidFill>
              </a:rPr>
              <a:t>pasta de </a:t>
            </a:r>
            <a:r>
              <a:rPr lang="pt-BR" sz="1600" smtClean="0">
                <a:solidFill>
                  <a:srgbClr val="0070C0"/>
                </a:solidFill>
              </a:rPr>
              <a:t>meio ambiente, </a:t>
            </a:r>
            <a:r>
              <a:rPr lang="pt-BR" sz="1600" dirty="0">
                <a:solidFill>
                  <a:srgbClr val="0070C0"/>
                </a:solidFill>
              </a:rPr>
              <a:t>com antecedência à publicação dos índices provisório e definitivo no Diário Oficial do Estado.</a:t>
            </a:r>
          </a:p>
          <a:p>
            <a:pPr marL="0" indent="0">
              <a:lnSpc>
                <a:spcPct val="100000"/>
              </a:lnSpc>
              <a:buNone/>
            </a:pPr>
            <a:r>
              <a:rPr lang="pt-BR" sz="1600" dirty="0" smtClean="0"/>
              <a:t>Art</a:t>
            </a:r>
            <a:r>
              <a:rPr lang="pt-BR" sz="1600" dirty="0"/>
              <a:t>. 13. Este Decreto entra em vigor na data de sua publicação.</a:t>
            </a:r>
            <a:br>
              <a:rPr lang="pt-BR" sz="1600" dirty="0"/>
            </a:br>
            <a:r>
              <a:rPr lang="pt-BR" sz="1600" dirty="0"/>
              <a:t/>
            </a:r>
            <a:br>
              <a:rPr lang="pt-BR" sz="1600" dirty="0"/>
            </a:br>
            <a:r>
              <a:rPr lang="pt-BR" sz="1600" dirty="0"/>
              <a:t>Art. 14. </a:t>
            </a:r>
            <a:r>
              <a:rPr lang="pt-BR" sz="1600" dirty="0">
                <a:hlinkClick r:id="rId2"/>
              </a:rPr>
              <a:t>Fica revogado o Decreto nº 10.478, de 31 de agosto de 2001</a:t>
            </a:r>
            <a:r>
              <a:rPr lang="pt-BR" sz="1600" dirty="0" smtClean="0"/>
              <a:t>.</a:t>
            </a:r>
          </a:p>
          <a:p>
            <a:pPr marL="0" indent="0">
              <a:lnSpc>
                <a:spcPct val="100000"/>
              </a:lnSpc>
              <a:buNone/>
            </a:pPr>
            <a:endParaRPr lang="pt-BR" sz="1600" dirty="0"/>
          </a:p>
          <a:p>
            <a:pPr marL="0" indent="0">
              <a:lnSpc>
                <a:spcPct val="100000"/>
              </a:lnSpc>
              <a:buNone/>
            </a:pPr>
            <a:r>
              <a:rPr lang="pt-BR" sz="1600" dirty="0"/>
              <a:t>Campo Grande, 31 de julho de 2014.</a:t>
            </a:r>
            <a:br>
              <a:rPr lang="pt-BR" sz="1600" dirty="0"/>
            </a:br>
            <a:r>
              <a:rPr lang="pt-BR" sz="1600" dirty="0"/>
              <a:t/>
            </a:r>
            <a:br>
              <a:rPr lang="pt-BR" sz="1600" dirty="0"/>
            </a:br>
            <a:r>
              <a:rPr lang="pt-BR" sz="1600" dirty="0"/>
              <a:t/>
            </a:r>
            <a:br>
              <a:rPr lang="pt-BR" sz="1600" dirty="0"/>
            </a:br>
            <a:endParaRPr lang="pt-BR" sz="1600" dirty="0"/>
          </a:p>
        </p:txBody>
      </p:sp>
    </p:spTree>
    <p:extLst>
      <p:ext uri="{BB962C8B-B14F-4D97-AF65-F5344CB8AC3E}">
        <p14:creationId xmlns:p14="http://schemas.microsoft.com/office/powerpoint/2010/main" val="8566146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1978231"/>
            <a:ext cx="7886700" cy="1207626"/>
          </a:xfrm>
        </p:spPr>
        <p:txBody>
          <a:bodyPr/>
          <a:lstStyle/>
          <a:p>
            <a:pPr algn="ctr"/>
            <a:r>
              <a:rPr lang="pt-BR" dirty="0" smtClean="0"/>
              <a:t>Muito Obrigado!</a:t>
            </a:r>
            <a:endParaRPr lang="pt-BR" dirty="0"/>
          </a:p>
        </p:txBody>
      </p:sp>
      <p:sp>
        <p:nvSpPr>
          <p:cNvPr id="3" name="Espaço Reservado para Conteúdo 2"/>
          <p:cNvSpPr>
            <a:spLocks noGrp="1"/>
          </p:cNvSpPr>
          <p:nvPr>
            <p:ph idx="1"/>
          </p:nvPr>
        </p:nvSpPr>
        <p:spPr>
          <a:xfrm>
            <a:off x="678077" y="3110729"/>
            <a:ext cx="7886700" cy="2375672"/>
          </a:xfrm>
        </p:spPr>
        <p:txBody>
          <a:bodyPr/>
          <a:lstStyle/>
          <a:p>
            <a:pPr marL="0" indent="0" algn="ctr">
              <a:buNone/>
            </a:pPr>
            <a:r>
              <a:rPr lang="pt-BR" dirty="0" smtClean="0"/>
              <a:t>Leonardo Tostes Palma</a:t>
            </a:r>
          </a:p>
          <a:p>
            <a:pPr marL="0" indent="0" algn="ctr">
              <a:buNone/>
            </a:pPr>
            <a:r>
              <a:rPr lang="pt-BR" dirty="0" smtClean="0"/>
              <a:t>Gerente de Unidades de Conservação </a:t>
            </a:r>
          </a:p>
          <a:p>
            <a:pPr marL="0" indent="0" algn="ctr">
              <a:buNone/>
            </a:pPr>
            <a:r>
              <a:rPr lang="pt-BR" dirty="0" smtClean="0">
                <a:hlinkClick r:id="rId2"/>
              </a:rPr>
              <a:t>lpalma@imasul.ms.gov.br</a:t>
            </a:r>
            <a:endParaRPr lang="pt-BR" dirty="0" smtClean="0"/>
          </a:p>
          <a:p>
            <a:pPr marL="0" indent="0" algn="ctr">
              <a:buNone/>
            </a:pPr>
            <a:endParaRPr lang="pt-BR" dirty="0"/>
          </a:p>
          <a:p>
            <a:pPr marL="0" indent="0" algn="ctr">
              <a:buNone/>
            </a:pPr>
            <a:r>
              <a:rPr lang="pt-BR" dirty="0" smtClean="0"/>
              <a:t>3318-5713</a:t>
            </a:r>
            <a:endParaRPr lang="pt-BR" dirty="0"/>
          </a:p>
        </p:txBody>
      </p:sp>
    </p:spTree>
    <p:extLst>
      <p:ext uri="{BB962C8B-B14F-4D97-AF65-F5344CB8AC3E}">
        <p14:creationId xmlns:p14="http://schemas.microsoft.com/office/powerpoint/2010/main" val="3687908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Ações ICMS Ecológico</a:t>
            </a:r>
            <a:br>
              <a:rPr lang="pt-BR" dirty="0" smtClean="0"/>
            </a:br>
            <a:r>
              <a:rPr lang="pt-BR" dirty="0" smtClean="0"/>
              <a:t>2015</a:t>
            </a:r>
            <a:endParaRPr lang="pt-BR" dirty="0"/>
          </a:p>
        </p:txBody>
      </p:sp>
      <p:sp>
        <p:nvSpPr>
          <p:cNvPr id="3" name="Espaço Reservado para Conteúdo 2"/>
          <p:cNvSpPr>
            <a:spLocks noGrp="1"/>
          </p:cNvSpPr>
          <p:nvPr>
            <p:ph idx="1"/>
          </p:nvPr>
        </p:nvSpPr>
        <p:spPr/>
        <p:txBody>
          <a:bodyPr>
            <a:normAutofit fontScale="92500" lnSpcReduction="10000"/>
          </a:bodyPr>
          <a:lstStyle/>
          <a:p>
            <a:r>
              <a:rPr lang="pt-BR" dirty="0" smtClean="0"/>
              <a:t>Abril – I Seminário ICMS Ecológico</a:t>
            </a:r>
          </a:p>
          <a:p>
            <a:r>
              <a:rPr lang="pt-BR" dirty="0" smtClean="0"/>
              <a:t>Abril a Junho – Avaliações e vistorias</a:t>
            </a:r>
          </a:p>
          <a:p>
            <a:r>
              <a:rPr lang="pt-BR" dirty="0" smtClean="0"/>
              <a:t>Junho – Publicação </a:t>
            </a:r>
            <a:r>
              <a:rPr lang="pt-BR" dirty="0"/>
              <a:t>Í</a:t>
            </a:r>
            <a:r>
              <a:rPr lang="pt-BR" dirty="0" smtClean="0"/>
              <a:t>ndice Provisório</a:t>
            </a:r>
          </a:p>
          <a:p>
            <a:r>
              <a:rPr lang="pt-BR" dirty="0" smtClean="0"/>
              <a:t>Julho – Prazo Recursal</a:t>
            </a:r>
          </a:p>
          <a:p>
            <a:r>
              <a:rPr lang="pt-BR" dirty="0" smtClean="0"/>
              <a:t>Agosto – Publicação Índice Definitivo</a:t>
            </a:r>
          </a:p>
          <a:p>
            <a:r>
              <a:rPr lang="pt-BR" dirty="0" smtClean="0"/>
              <a:t>Setembro e Outubro – Oficinas internas IMASUL definição de critérios claros e objetivos</a:t>
            </a:r>
          </a:p>
          <a:p>
            <a:r>
              <a:rPr lang="pt-BR" dirty="0" smtClean="0"/>
              <a:t>Novembro – II Seminário ICMS Ecológico</a:t>
            </a:r>
          </a:p>
          <a:p>
            <a:r>
              <a:rPr lang="pt-BR" dirty="0" smtClean="0"/>
              <a:t>Dezembro – Publicação alterações Decreto e Resoluções</a:t>
            </a:r>
          </a:p>
          <a:p>
            <a:r>
              <a:rPr lang="pt-BR" dirty="0" smtClean="0"/>
              <a:t>Dezembro (09 e 10)– Realização de Oficinas com área técnica dos Municípios.</a:t>
            </a:r>
          </a:p>
          <a:p>
            <a:endParaRPr lang="pt-BR" dirty="0"/>
          </a:p>
        </p:txBody>
      </p:sp>
    </p:spTree>
    <p:extLst>
      <p:ext uri="{BB962C8B-B14F-4D97-AF65-F5344CB8AC3E}">
        <p14:creationId xmlns:p14="http://schemas.microsoft.com/office/powerpoint/2010/main" val="965681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3633" y="483063"/>
            <a:ext cx="8600302" cy="1207626"/>
          </a:xfrm>
        </p:spPr>
        <p:txBody>
          <a:bodyPr>
            <a:normAutofit/>
          </a:bodyPr>
          <a:lstStyle/>
          <a:p>
            <a:pPr algn="ctr"/>
            <a:r>
              <a:rPr lang="pt-BR" sz="2000" b="1" dirty="0"/>
              <a:t>LEI COMPLEMENTAR Nº 159, DE 26 DE DEZEMBRO DE 2011.</a:t>
            </a:r>
            <a:endParaRPr lang="pt-BR" sz="2000" dirty="0">
              <a:solidFill>
                <a:srgbClr val="FF0000"/>
              </a:solidFill>
            </a:endParaRPr>
          </a:p>
        </p:txBody>
      </p:sp>
      <p:sp>
        <p:nvSpPr>
          <p:cNvPr id="3" name="Espaço Reservado para Conteúdo 2"/>
          <p:cNvSpPr>
            <a:spLocks noGrp="1"/>
          </p:cNvSpPr>
          <p:nvPr>
            <p:ph idx="1"/>
          </p:nvPr>
        </p:nvSpPr>
        <p:spPr>
          <a:xfrm>
            <a:off x="333632" y="1690689"/>
            <a:ext cx="8416667" cy="4682083"/>
          </a:xfrm>
        </p:spPr>
        <p:txBody>
          <a:bodyPr>
            <a:normAutofit fontScale="85000" lnSpcReduction="20000"/>
          </a:bodyPr>
          <a:lstStyle/>
          <a:p>
            <a:pPr marL="0" indent="0" algn="r">
              <a:lnSpc>
                <a:spcPct val="120000"/>
              </a:lnSpc>
              <a:buNone/>
            </a:pPr>
            <a:r>
              <a:rPr lang="pt-BR" i="1" dirty="0"/>
              <a:t>Dá nova redação à alínea “f” do inciso III do art. 1º da Lei Complementar nº 57, de 4 de janeiro de 1991</a:t>
            </a:r>
            <a:r>
              <a:rPr lang="pt-BR" i="1" dirty="0" smtClean="0"/>
              <a:t>.</a:t>
            </a:r>
          </a:p>
          <a:p>
            <a:pPr marL="0" indent="0" algn="r">
              <a:buNone/>
            </a:pPr>
            <a:endParaRPr lang="pt-BR" i="1" dirty="0" smtClean="0"/>
          </a:p>
          <a:p>
            <a:pPr marL="0" indent="0">
              <a:buNone/>
            </a:pPr>
            <a:r>
              <a:rPr lang="pt-BR" i="1" dirty="0" smtClean="0"/>
              <a:t>“</a:t>
            </a:r>
            <a:r>
              <a:rPr lang="pt-BR" i="1" dirty="0"/>
              <a:t>Art. 1º ...................................</a:t>
            </a:r>
            <a:r>
              <a:rPr lang="pt-BR" dirty="0"/>
              <a:t/>
            </a:r>
            <a:br>
              <a:rPr lang="pt-BR" dirty="0"/>
            </a:br>
            <a:r>
              <a:rPr lang="pt-BR" dirty="0"/>
              <a:t/>
            </a:r>
            <a:br>
              <a:rPr lang="pt-BR" dirty="0"/>
            </a:br>
            <a:r>
              <a:rPr lang="pt-BR" i="1" dirty="0"/>
              <a:t>.................................................</a:t>
            </a:r>
            <a:r>
              <a:rPr lang="pt-BR" dirty="0"/>
              <a:t/>
            </a:r>
            <a:br>
              <a:rPr lang="pt-BR" dirty="0"/>
            </a:br>
            <a:r>
              <a:rPr lang="pt-BR" dirty="0"/>
              <a:t/>
            </a:r>
            <a:br>
              <a:rPr lang="pt-BR" dirty="0"/>
            </a:br>
            <a:r>
              <a:rPr lang="pt-BR" i="1" dirty="0"/>
              <a:t>III - ..........................................</a:t>
            </a:r>
            <a:r>
              <a:rPr lang="pt-BR" dirty="0"/>
              <a:t/>
            </a:r>
            <a:br>
              <a:rPr lang="pt-BR" dirty="0"/>
            </a:br>
            <a:r>
              <a:rPr lang="pt-BR" dirty="0"/>
              <a:t/>
            </a:r>
            <a:br>
              <a:rPr lang="pt-BR" dirty="0"/>
            </a:br>
            <a:r>
              <a:rPr lang="pt-BR" i="1" dirty="0"/>
              <a:t>.................................................</a:t>
            </a:r>
            <a:r>
              <a:rPr lang="pt-BR" dirty="0"/>
              <a:t/>
            </a:r>
            <a:br>
              <a:rPr lang="pt-BR" dirty="0"/>
            </a:br>
            <a:r>
              <a:rPr lang="pt-BR" dirty="0"/>
              <a:t/>
            </a:r>
            <a:br>
              <a:rPr lang="pt-BR" dirty="0"/>
            </a:br>
            <a:r>
              <a:rPr lang="pt-BR" i="1" dirty="0"/>
              <a:t>f) cinco por cento, na forma da Lei, para rateio entre os municípios que tenham parte de seu território integrando </a:t>
            </a:r>
            <a:r>
              <a:rPr lang="pt-BR" i="1" dirty="0">
                <a:solidFill>
                  <a:srgbClr val="FF0000"/>
                </a:solidFill>
              </a:rPr>
              <a:t>terras indígenas homologadas</a:t>
            </a:r>
            <a:r>
              <a:rPr lang="pt-BR" i="1" dirty="0"/>
              <a:t>, </a:t>
            </a:r>
            <a:r>
              <a:rPr lang="pt-BR" i="1" dirty="0">
                <a:solidFill>
                  <a:srgbClr val="FF0000"/>
                </a:solidFill>
              </a:rPr>
              <a:t>unidade de conservação</a:t>
            </a:r>
            <a:r>
              <a:rPr lang="pt-BR" i="1" dirty="0"/>
              <a:t> da natureza devidamente inscrita no Cadastro Estadual de Unidades de Conservação e, ainda, aos que </a:t>
            </a:r>
            <a:r>
              <a:rPr lang="pt-BR" i="1" dirty="0">
                <a:solidFill>
                  <a:srgbClr val="FF0000"/>
                </a:solidFill>
              </a:rPr>
              <a:t>possuam plano de gestão, sistema de coleta seletiva e disposição final de resíduos sólidos</a:t>
            </a:r>
            <a:r>
              <a:rPr lang="pt-BR" i="1" dirty="0"/>
              <a:t>, devendo esta última, ser devidamente licenciada.</a:t>
            </a:r>
            <a:r>
              <a:rPr lang="pt-BR" dirty="0"/>
              <a:t/>
            </a:r>
            <a:br>
              <a:rPr lang="pt-BR" dirty="0"/>
            </a:br>
            <a:endParaRPr lang="pt-BR" dirty="0">
              <a:latin typeface="+mn-lt"/>
            </a:endParaRPr>
          </a:p>
        </p:txBody>
      </p:sp>
    </p:spTree>
    <p:extLst>
      <p:ext uri="{BB962C8B-B14F-4D97-AF65-F5344CB8AC3E}">
        <p14:creationId xmlns:p14="http://schemas.microsoft.com/office/powerpoint/2010/main" val="40356744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3633" y="483063"/>
            <a:ext cx="8600302" cy="1207626"/>
          </a:xfrm>
        </p:spPr>
        <p:txBody>
          <a:bodyPr>
            <a:normAutofit/>
          </a:bodyPr>
          <a:lstStyle/>
          <a:p>
            <a:pPr algn="ctr"/>
            <a:r>
              <a:rPr lang="pt-BR" sz="2400" b="1" dirty="0"/>
              <a:t>LEI Nº 4.219, DE 11 DE JULHO DE 2012.</a:t>
            </a:r>
            <a:endParaRPr lang="pt-BR" sz="2400" dirty="0">
              <a:solidFill>
                <a:srgbClr val="FF0000"/>
              </a:solidFill>
            </a:endParaRPr>
          </a:p>
        </p:txBody>
      </p:sp>
      <p:sp>
        <p:nvSpPr>
          <p:cNvPr id="3" name="Espaço Reservado para Conteúdo 2"/>
          <p:cNvSpPr>
            <a:spLocks noGrp="1"/>
          </p:cNvSpPr>
          <p:nvPr>
            <p:ph idx="1"/>
          </p:nvPr>
        </p:nvSpPr>
        <p:spPr/>
        <p:txBody>
          <a:bodyPr>
            <a:normAutofit fontScale="92500"/>
          </a:bodyPr>
          <a:lstStyle/>
          <a:p>
            <a:pPr marL="0" indent="0">
              <a:lnSpc>
                <a:spcPct val="100000"/>
              </a:lnSpc>
              <a:buNone/>
            </a:pPr>
            <a:r>
              <a:rPr lang="pt-BR" dirty="0"/>
              <a:t>Art. 2º São beneficiados pela presente Lei os Municípios que:</a:t>
            </a:r>
            <a:br>
              <a:rPr lang="pt-BR" dirty="0"/>
            </a:br>
            <a:r>
              <a:rPr lang="pt-BR" dirty="0"/>
              <a:t/>
            </a:r>
            <a:br>
              <a:rPr lang="pt-BR" dirty="0"/>
            </a:br>
            <a:r>
              <a:rPr lang="pt-BR" dirty="0"/>
              <a:t>I - abriguem em seu território terras indígenas homologadas;</a:t>
            </a:r>
            <a:br>
              <a:rPr lang="pt-BR" dirty="0"/>
            </a:br>
            <a:r>
              <a:rPr lang="pt-BR" dirty="0"/>
              <a:t/>
            </a:r>
            <a:br>
              <a:rPr lang="pt-BR" dirty="0"/>
            </a:br>
            <a:r>
              <a:rPr lang="pt-BR" dirty="0"/>
              <a:t>II - possuam unidade de conservação da natureza, devidamente, inscrita no Cadastro Estadual de Unidades de Conservação;</a:t>
            </a:r>
            <a:br>
              <a:rPr lang="pt-BR" dirty="0"/>
            </a:br>
            <a:r>
              <a:rPr lang="pt-BR" dirty="0"/>
              <a:t/>
            </a:r>
            <a:br>
              <a:rPr lang="pt-BR" dirty="0"/>
            </a:br>
            <a:r>
              <a:rPr lang="pt-BR" dirty="0"/>
              <a:t>III - possuam plano de gestão de resíduos sólidos, sistema de coleta seletiva e de disposição final de resíduos sólidos, devendo esta última estar devidamente licenciada.</a:t>
            </a:r>
            <a:br>
              <a:rPr lang="pt-BR" dirty="0"/>
            </a:br>
            <a:endParaRPr lang="pt-BR" dirty="0">
              <a:effectLst>
                <a:outerShdw blurRad="38100" dist="38100" dir="2700000" algn="tl">
                  <a:srgbClr val="000000"/>
                </a:outerShdw>
              </a:effectLst>
              <a:latin typeface="+mn-lt"/>
            </a:endParaRPr>
          </a:p>
          <a:p>
            <a:pPr>
              <a:lnSpc>
                <a:spcPct val="100000"/>
              </a:lnSpc>
            </a:pPr>
            <a:endParaRPr lang="pt-BR" dirty="0">
              <a:effectLst>
                <a:outerShdw blurRad="38100" dist="38100" dir="2700000" algn="tl">
                  <a:srgbClr val="000000"/>
                </a:outerShdw>
              </a:effectLst>
              <a:latin typeface="+mn-lt"/>
            </a:endParaRPr>
          </a:p>
          <a:p>
            <a:pPr>
              <a:lnSpc>
                <a:spcPct val="100000"/>
              </a:lnSpc>
            </a:pPr>
            <a:endParaRPr lang="pt-BR" dirty="0">
              <a:latin typeface="+mn-lt"/>
            </a:endParaRPr>
          </a:p>
        </p:txBody>
      </p:sp>
    </p:spTree>
    <p:extLst>
      <p:ext uri="{BB962C8B-B14F-4D97-AF65-F5344CB8AC3E}">
        <p14:creationId xmlns:p14="http://schemas.microsoft.com/office/powerpoint/2010/main" val="3512880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3633" y="373879"/>
            <a:ext cx="8600302" cy="1207626"/>
          </a:xfrm>
        </p:spPr>
        <p:txBody>
          <a:bodyPr>
            <a:normAutofit/>
          </a:bodyPr>
          <a:lstStyle/>
          <a:p>
            <a:pPr algn="ctr"/>
            <a:r>
              <a:rPr lang="pt-BR" sz="2400" b="1" dirty="0"/>
              <a:t>LEI Nº 4.219, DE 11 DE JULHO DE 2012.</a:t>
            </a:r>
            <a:endParaRPr lang="pt-BR" sz="2400" dirty="0">
              <a:solidFill>
                <a:srgbClr val="FF0000"/>
              </a:solidFill>
            </a:endParaRPr>
          </a:p>
        </p:txBody>
      </p:sp>
      <p:sp>
        <p:nvSpPr>
          <p:cNvPr id="3" name="Espaço Reservado para Conteúdo 2"/>
          <p:cNvSpPr>
            <a:spLocks noGrp="1"/>
          </p:cNvSpPr>
          <p:nvPr>
            <p:ph idx="1"/>
          </p:nvPr>
        </p:nvSpPr>
        <p:spPr>
          <a:xfrm>
            <a:off x="333633" y="1419367"/>
            <a:ext cx="8181717" cy="4757596"/>
          </a:xfrm>
        </p:spPr>
        <p:txBody>
          <a:bodyPr>
            <a:normAutofit fontScale="85000" lnSpcReduction="20000"/>
          </a:bodyPr>
          <a:lstStyle/>
          <a:p>
            <a:pPr marL="0" indent="0">
              <a:lnSpc>
                <a:spcPct val="120000"/>
              </a:lnSpc>
              <a:buNone/>
            </a:pPr>
            <a:r>
              <a:rPr lang="pt-BR" dirty="0"/>
              <a:t>Art. 4º Do percentual de 5% do rateio, de que trata o art. 1º, inciso III, alínea “f”, da </a:t>
            </a:r>
            <a:r>
              <a:rPr lang="pt-BR" dirty="0">
                <a:hlinkClick r:id="rId2"/>
              </a:rPr>
              <a:t>Lei Complementar nº 57, de 4 de janeiro de 1991</a:t>
            </a:r>
            <a:r>
              <a:rPr lang="pt-BR" dirty="0"/>
              <a:t>, na redação dada pela </a:t>
            </a:r>
            <a:r>
              <a:rPr lang="pt-BR" dirty="0">
                <a:hlinkClick r:id="rId3"/>
              </a:rPr>
              <a:t>Lei Complementar nº 159, de 26 de dezembro de 2011</a:t>
            </a:r>
            <a:r>
              <a:rPr lang="pt-BR" dirty="0"/>
              <a:t>:</a:t>
            </a:r>
            <a:br>
              <a:rPr lang="pt-BR" dirty="0"/>
            </a:br>
            <a:r>
              <a:rPr lang="pt-BR" dirty="0"/>
              <a:t/>
            </a:r>
            <a:br>
              <a:rPr lang="pt-BR" dirty="0"/>
            </a:br>
            <a:r>
              <a:rPr lang="pt-BR" dirty="0"/>
              <a:t>I - 7/10 (sete décimos) serão destinados ao rateio entre os municípios que tenham em parte de seu território unidades de conservação da natureza, devidamente inscritas no cadastro estadual de unidades de conservação, e terras indígenas homologadas;</a:t>
            </a:r>
            <a:br>
              <a:rPr lang="pt-BR" dirty="0"/>
            </a:br>
            <a:r>
              <a:rPr lang="pt-BR" dirty="0"/>
              <a:t/>
            </a:r>
            <a:br>
              <a:rPr lang="pt-BR" dirty="0"/>
            </a:br>
            <a:r>
              <a:rPr lang="pt-BR" dirty="0"/>
              <a:t>II - 3/10 (três décimos) serão destinados ao rateio entre os municípios que possuam plano de gestão, sistema de coleta seletiva e disposição final de resíduos sólidos, devendo esta última estar devidamente licenciada.</a:t>
            </a:r>
            <a:br>
              <a:rPr lang="pt-BR" dirty="0"/>
            </a:br>
            <a:endParaRPr lang="pt-BR" dirty="0">
              <a:effectLst>
                <a:outerShdw blurRad="38100" dist="38100" dir="2700000" algn="tl">
                  <a:srgbClr val="000000"/>
                </a:outerShdw>
              </a:effectLst>
              <a:latin typeface="+mn-lt"/>
            </a:endParaRPr>
          </a:p>
          <a:p>
            <a:pPr>
              <a:lnSpc>
                <a:spcPct val="100000"/>
              </a:lnSpc>
            </a:pPr>
            <a:endParaRPr lang="pt-BR" dirty="0">
              <a:latin typeface="+mn-lt"/>
            </a:endParaRPr>
          </a:p>
        </p:txBody>
      </p:sp>
    </p:spTree>
    <p:extLst>
      <p:ext uri="{BB962C8B-B14F-4D97-AF65-F5344CB8AC3E}">
        <p14:creationId xmlns:p14="http://schemas.microsoft.com/office/powerpoint/2010/main" val="16443988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3633" y="483063"/>
            <a:ext cx="8600302" cy="1207626"/>
          </a:xfrm>
        </p:spPr>
        <p:txBody>
          <a:bodyPr>
            <a:normAutofit/>
          </a:bodyPr>
          <a:lstStyle/>
          <a:p>
            <a:pPr algn="ctr"/>
            <a:r>
              <a:rPr lang="pt-BR" sz="2000" b="1" dirty="0"/>
              <a:t>DECRETO Nº 14.023, DE 31 DE JULHO DE 2014.</a:t>
            </a:r>
            <a:endParaRPr lang="pt-BR" sz="2000" dirty="0">
              <a:solidFill>
                <a:srgbClr val="FF0000"/>
              </a:solidFill>
            </a:endParaRPr>
          </a:p>
        </p:txBody>
      </p:sp>
      <p:sp>
        <p:nvSpPr>
          <p:cNvPr id="3" name="Espaço Reservado para Conteúdo 2"/>
          <p:cNvSpPr>
            <a:spLocks noGrp="1"/>
          </p:cNvSpPr>
          <p:nvPr>
            <p:ph idx="1"/>
          </p:nvPr>
        </p:nvSpPr>
        <p:spPr>
          <a:xfrm>
            <a:off x="333633" y="2276006"/>
            <a:ext cx="8181717" cy="2514363"/>
          </a:xfrm>
        </p:spPr>
        <p:txBody>
          <a:bodyPr>
            <a:normAutofit/>
          </a:bodyPr>
          <a:lstStyle/>
          <a:p>
            <a:pPr marL="0" indent="0" algn="r">
              <a:buNone/>
            </a:pPr>
            <a:r>
              <a:rPr lang="pt-BR" sz="2000" i="1" dirty="0"/>
              <a:t>Regulamenta a Lei Estadual nº 4.219, de 11 de julho de 2012; disciplina aspectos do Cadastro Estadual de Unidades de Conservação (CEUC), e estabelece diretrizes para o rateio do percentual da parcela de receita prevista no art. 153, parágrafo único, inciso II, da Constituição do Estado, referente ao ICMS Ecológico.</a:t>
            </a:r>
            <a:endParaRPr lang="pt-BR" sz="2000" dirty="0">
              <a:effectLst>
                <a:outerShdw blurRad="38100" dist="38100" dir="2700000" algn="tl">
                  <a:srgbClr val="000000"/>
                </a:outerShdw>
              </a:effectLst>
              <a:latin typeface="+mn-lt"/>
            </a:endParaRPr>
          </a:p>
          <a:p>
            <a:pPr algn="r"/>
            <a:endParaRPr lang="pt-BR" sz="2000" dirty="0">
              <a:effectLst>
                <a:outerShdw blurRad="38100" dist="38100" dir="2700000" algn="tl">
                  <a:srgbClr val="000000"/>
                </a:outerShdw>
              </a:effectLst>
              <a:latin typeface="+mn-lt"/>
            </a:endParaRPr>
          </a:p>
          <a:p>
            <a:pPr algn="r"/>
            <a:endParaRPr lang="pt-BR" sz="2000" dirty="0">
              <a:latin typeface="+mn-lt"/>
            </a:endParaRPr>
          </a:p>
        </p:txBody>
      </p:sp>
    </p:spTree>
    <p:extLst>
      <p:ext uri="{BB962C8B-B14F-4D97-AF65-F5344CB8AC3E}">
        <p14:creationId xmlns:p14="http://schemas.microsoft.com/office/powerpoint/2010/main" val="39001111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504965"/>
            <a:ext cx="9034818" cy="5412687"/>
          </a:xfrm>
        </p:spPr>
        <p:txBody>
          <a:bodyPr>
            <a:noAutofit/>
          </a:bodyPr>
          <a:lstStyle/>
          <a:p>
            <a:pPr marL="0" indent="0" algn="ctr">
              <a:lnSpc>
                <a:spcPct val="120000"/>
              </a:lnSpc>
              <a:buNone/>
            </a:pPr>
            <a:r>
              <a:rPr lang="pt-BR" sz="1600" dirty="0"/>
              <a:t/>
            </a:r>
            <a:br>
              <a:rPr lang="pt-BR" sz="1600" dirty="0"/>
            </a:br>
            <a:r>
              <a:rPr lang="pt-BR" sz="1600" dirty="0"/>
              <a:t>CAPÍTULO I</a:t>
            </a:r>
            <a:br>
              <a:rPr lang="pt-BR" sz="1600" dirty="0"/>
            </a:br>
            <a:r>
              <a:rPr lang="pt-BR" sz="1600" dirty="0"/>
              <a:t>DISPOSIÇÕES GERAIS</a:t>
            </a:r>
          </a:p>
          <a:p>
            <a:pPr marL="0" indent="0">
              <a:lnSpc>
                <a:spcPct val="120000"/>
              </a:lnSpc>
              <a:buNone/>
            </a:pPr>
            <a:r>
              <a:rPr lang="pt-BR" sz="1600" dirty="0"/>
              <a:t/>
            </a:r>
            <a:br>
              <a:rPr lang="pt-BR" sz="1600" dirty="0"/>
            </a:br>
            <a:r>
              <a:rPr lang="pt-BR" sz="1600" dirty="0"/>
              <a:t>Art. 1º Este Decreto Regulamenta a </a:t>
            </a:r>
            <a:r>
              <a:rPr lang="pt-BR" sz="1600" dirty="0">
                <a:hlinkClick r:id="rId2"/>
              </a:rPr>
              <a:t>Lei Estadual nº 4.219, de 11 de julho de 2012</a:t>
            </a:r>
            <a:r>
              <a:rPr lang="pt-BR" sz="1600" dirty="0"/>
              <a:t>; disciplina aspectos do Cadastro Estadual de Unidades de Conservação (CEUC), e estabelece diretrizes para o rateio do percentual da parcela de receita prevista no art. 153, parágrafo único, inciso II, da Constituição do Estado, referente ao ICMS Ecológico.</a:t>
            </a:r>
            <a:br>
              <a:rPr lang="pt-BR" sz="1600" dirty="0"/>
            </a:br>
            <a:r>
              <a:rPr lang="pt-BR" sz="1600" dirty="0"/>
              <a:t/>
            </a:r>
            <a:br>
              <a:rPr lang="pt-BR" sz="1600" dirty="0"/>
            </a:br>
            <a:r>
              <a:rPr lang="pt-BR" sz="1600" dirty="0"/>
              <a:t>§ 1º São beneficiados por este Decreto, em consonância com o disposto no art. 2º da </a:t>
            </a:r>
            <a:r>
              <a:rPr lang="pt-BR" sz="1600" dirty="0">
                <a:hlinkClick r:id="rId2"/>
              </a:rPr>
              <a:t>Lei </a:t>
            </a:r>
            <a:r>
              <a:rPr lang="pt-BR" sz="1600" dirty="0" smtClean="0">
                <a:hlinkClick r:id="rId2"/>
              </a:rPr>
              <a:t>Estadual nº </a:t>
            </a:r>
            <a:r>
              <a:rPr lang="pt-BR" sz="1600" dirty="0">
                <a:hlinkClick r:id="rId2"/>
              </a:rPr>
              <a:t>4.219, de 2012</a:t>
            </a:r>
            <a:r>
              <a:rPr lang="pt-BR" sz="1600" dirty="0"/>
              <a:t>, os Municípios que:</a:t>
            </a:r>
            <a:br>
              <a:rPr lang="pt-BR" sz="1600" dirty="0"/>
            </a:br>
            <a:r>
              <a:rPr lang="pt-BR" sz="1600" dirty="0"/>
              <a:t/>
            </a:r>
            <a:br>
              <a:rPr lang="pt-BR" sz="1600" dirty="0"/>
            </a:br>
            <a:r>
              <a:rPr lang="pt-BR" sz="1600" dirty="0"/>
              <a:t>I - abriguem em seu território terras indígenas homologadas;</a:t>
            </a:r>
            <a:br>
              <a:rPr lang="pt-BR" sz="1600" dirty="0"/>
            </a:br>
            <a:r>
              <a:rPr lang="pt-BR" sz="1600" dirty="0"/>
              <a:t/>
            </a:r>
            <a:br>
              <a:rPr lang="pt-BR" sz="1600" dirty="0"/>
            </a:br>
            <a:r>
              <a:rPr lang="pt-BR" sz="1600" dirty="0"/>
              <a:t>II - possuam unidade de conservação da natureza, devidamente inscrita no Cadastro Estadual de Unidades de Conservação;</a:t>
            </a:r>
            <a:br>
              <a:rPr lang="pt-BR" sz="1600" dirty="0"/>
            </a:br>
            <a:r>
              <a:rPr lang="pt-BR" sz="1600" dirty="0"/>
              <a:t/>
            </a:r>
            <a:br>
              <a:rPr lang="pt-BR" sz="1600" dirty="0"/>
            </a:br>
            <a:r>
              <a:rPr lang="pt-BR" sz="1600" dirty="0"/>
              <a:t>III - possuam plano de gestão de resíduos sólidos, sistema de coleta seletiva e de disposição final de resíduos sólidos, devendo esta última estar devidamente licenciada.</a:t>
            </a:r>
            <a:br>
              <a:rPr lang="pt-BR" sz="1600" dirty="0"/>
            </a:br>
            <a:r>
              <a:rPr lang="pt-BR" sz="1600" dirty="0"/>
              <a:t/>
            </a:r>
            <a:br>
              <a:rPr lang="pt-BR" sz="1600" dirty="0"/>
            </a:br>
            <a:endParaRPr lang="pt-BR" sz="1600" dirty="0"/>
          </a:p>
        </p:txBody>
      </p:sp>
    </p:spTree>
    <p:extLst>
      <p:ext uri="{BB962C8B-B14F-4D97-AF65-F5344CB8AC3E}">
        <p14:creationId xmlns:p14="http://schemas.microsoft.com/office/powerpoint/2010/main" val="2710795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22830" y="979456"/>
            <a:ext cx="8789158" cy="4351338"/>
          </a:xfrm>
        </p:spPr>
        <p:txBody>
          <a:bodyPr>
            <a:normAutofit/>
          </a:bodyPr>
          <a:lstStyle/>
          <a:p>
            <a:pPr marL="0" indent="0">
              <a:lnSpc>
                <a:spcPct val="100000"/>
              </a:lnSpc>
              <a:buNone/>
            </a:pPr>
            <a:r>
              <a:rPr lang="pt-BR" sz="1800" dirty="0"/>
              <a:t>§ 2º Do percentual de 5% do rateio, de que trata o art. 1º, inciso III, alínea “f”, da L</a:t>
            </a:r>
            <a:r>
              <a:rPr lang="pt-BR" sz="1800" dirty="0">
                <a:hlinkClick r:id="rId2"/>
              </a:rPr>
              <a:t>ei Complementar nº 57, de 4 de janeiro de 1991</a:t>
            </a:r>
            <a:r>
              <a:rPr lang="pt-BR" sz="1800" dirty="0"/>
              <a:t>, na redação dada pela </a:t>
            </a:r>
            <a:r>
              <a:rPr lang="pt-BR" sz="1800" dirty="0">
                <a:hlinkClick r:id="rId3"/>
              </a:rPr>
              <a:t>Lei Complementar nº 159, de 26 de dezembro de 2011</a:t>
            </a:r>
            <a:r>
              <a:rPr lang="pt-BR" sz="1800" dirty="0"/>
              <a:t>:</a:t>
            </a:r>
            <a:br>
              <a:rPr lang="pt-BR" sz="1800" dirty="0"/>
            </a:br>
            <a:r>
              <a:rPr lang="pt-BR" sz="1800" dirty="0"/>
              <a:t/>
            </a:r>
            <a:br>
              <a:rPr lang="pt-BR" sz="1800" dirty="0"/>
            </a:br>
            <a:r>
              <a:rPr lang="pt-BR" sz="1800" dirty="0"/>
              <a:t>I - 7/10 (sete décimos) serão destinados ao rateio entre os Municípios que tenham em parte de seu território unidades de conservação da natureza, devidamente inscritas no cadastro estadual de unidades de conservação, e terras indígenas homologadas;</a:t>
            </a:r>
            <a:br>
              <a:rPr lang="pt-BR" sz="1800" dirty="0"/>
            </a:br>
            <a:r>
              <a:rPr lang="pt-BR" sz="1800" dirty="0"/>
              <a:t/>
            </a:r>
            <a:br>
              <a:rPr lang="pt-BR" sz="1800" dirty="0"/>
            </a:br>
            <a:r>
              <a:rPr lang="pt-BR" sz="1800" dirty="0"/>
              <a:t>II - 3/10 (três décimos) serão destinados ao rateio entre os Municípios que possuam plano de gestão, sistema de coleta seletiva e disposição final de resíduos sólidos, devendo esta última estar licenciada com Licença de Operação.</a:t>
            </a:r>
          </a:p>
          <a:p>
            <a:pPr marL="0" indent="0">
              <a:lnSpc>
                <a:spcPct val="100000"/>
              </a:lnSpc>
              <a:buNone/>
            </a:pPr>
            <a:endParaRPr lang="pt-BR" sz="1800" dirty="0"/>
          </a:p>
        </p:txBody>
      </p:sp>
    </p:spTree>
    <p:extLst>
      <p:ext uri="{BB962C8B-B14F-4D97-AF65-F5344CB8AC3E}">
        <p14:creationId xmlns:p14="http://schemas.microsoft.com/office/powerpoint/2010/main" val="65841847"/>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1606</TotalTime>
  <Words>664</Words>
  <Application>Microsoft Office PowerPoint</Application>
  <PresentationFormat>Apresentação na tela (4:3)</PresentationFormat>
  <Paragraphs>67</Paragraphs>
  <Slides>22</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22</vt:i4>
      </vt:variant>
    </vt:vector>
  </HeadingPairs>
  <TitlesOfParts>
    <vt:vector size="27" baseType="lpstr">
      <vt:lpstr>Arial</vt:lpstr>
      <vt:lpstr>Calibri</vt:lpstr>
      <vt:lpstr>Calibri Light</vt:lpstr>
      <vt:lpstr>Consolas</vt:lpstr>
      <vt:lpstr>Tema do Office</vt:lpstr>
      <vt:lpstr>Apresentação do PowerPoint</vt:lpstr>
      <vt:lpstr>O que é ICMS Ecológico?</vt:lpstr>
      <vt:lpstr>Ações ICMS Ecológico 2015</vt:lpstr>
      <vt:lpstr>LEI COMPLEMENTAR Nº 159, DE 26 DE DEZEMBRO DE 2011.</vt:lpstr>
      <vt:lpstr>LEI Nº 4.219, DE 11 DE JULHO DE 2012.</vt:lpstr>
      <vt:lpstr>LEI Nº 4.219, DE 11 DE JULHO DE 2012.</vt:lpstr>
      <vt:lpstr>DECRETO Nº 14.023, DE 31 DE JULHO DE 2014.</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Muito Obrigado!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Marielly Chimenes</dc:creator>
  <cp:lastModifiedBy>Leonardo Tostes Palma</cp:lastModifiedBy>
  <cp:revision>91</cp:revision>
  <cp:lastPrinted>2015-09-17T19:49:00Z</cp:lastPrinted>
  <dcterms:created xsi:type="dcterms:W3CDTF">2015-05-29T05:19:14Z</dcterms:created>
  <dcterms:modified xsi:type="dcterms:W3CDTF">2015-11-10T10:50:33Z</dcterms:modified>
</cp:coreProperties>
</file>